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9"/>
  </p:notesMasterIdLst>
  <p:sldIdLst>
    <p:sldId id="257" r:id="rId2"/>
    <p:sldId id="338" r:id="rId3"/>
    <p:sldId id="439" r:id="rId4"/>
    <p:sldId id="339" r:id="rId5"/>
    <p:sldId id="270" r:id="rId6"/>
    <p:sldId id="425" r:id="rId7"/>
    <p:sldId id="426" r:id="rId8"/>
    <p:sldId id="427" r:id="rId9"/>
    <p:sldId id="340" r:id="rId10"/>
    <p:sldId id="341" r:id="rId11"/>
    <p:sldId id="428" r:id="rId12"/>
    <p:sldId id="430" r:id="rId13"/>
    <p:sldId id="431" r:id="rId14"/>
    <p:sldId id="342" r:id="rId15"/>
    <p:sldId id="343" r:id="rId16"/>
    <p:sldId id="370" r:id="rId17"/>
    <p:sldId id="432" r:id="rId18"/>
    <p:sldId id="433" r:id="rId19"/>
    <p:sldId id="434" r:id="rId20"/>
    <p:sldId id="344" r:id="rId21"/>
    <p:sldId id="345" r:id="rId22"/>
    <p:sldId id="435" r:id="rId23"/>
    <p:sldId id="436" r:id="rId24"/>
    <p:sldId id="437" r:id="rId25"/>
    <p:sldId id="346" r:id="rId26"/>
    <p:sldId id="438" r:id="rId27"/>
    <p:sldId id="353" r:id="rId2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101" autoAdjust="0"/>
  </p:normalViewPr>
  <p:slideViewPr>
    <p:cSldViewPr snapToGrid="0" snapToObjects="1">
      <p:cViewPr>
        <p:scale>
          <a:sx n="60" d="100"/>
          <a:sy n="60" d="100"/>
        </p:scale>
        <p:origin x="-1434" y="-822"/>
      </p:cViewPr>
      <p:guideLst>
        <p:guide orient="horz" pos="2160"/>
        <p:guide pos="2880"/>
      </p:guideLst>
    </p:cSldViewPr>
  </p:slideViewPr>
  <p:outlineViewPr>
    <p:cViewPr>
      <p:scale>
        <a:sx n="25" d="100"/>
        <a:sy n="25" d="100"/>
      </p:scale>
      <p:origin x="0" y="2712"/>
    </p:cViewPr>
  </p:outlineViewPr>
  <p:notesTextViewPr>
    <p:cViewPr>
      <p:scale>
        <a:sx n="100" d="100"/>
        <a:sy n="100" d="100"/>
      </p:scale>
      <p:origin x="0" y="0"/>
    </p:cViewPr>
  </p:notesTextViewPr>
  <p:sorterViewPr>
    <p:cViewPr>
      <p:scale>
        <a:sx n="80" d="100"/>
        <a:sy n="80" d="100"/>
      </p:scale>
      <p:origin x="0" y="0"/>
    </p:cViewPr>
  </p:sorterViewPr>
  <p:notesViewPr>
    <p:cSldViewPr snapToGrid="0" snapToObjects="1">
      <p:cViewPr varScale="1">
        <p:scale>
          <a:sx n="82" d="100"/>
          <a:sy n="82" d="100"/>
        </p:scale>
        <p:origin x="-2016"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9A74834B-78F2-47B8-90BC-0CBD3D517275}" type="datetime1">
              <a:rPr lang="en-US"/>
              <a:pPr/>
              <a:t>5/22/2018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FDE1978E-D62E-4444-BF78-534E16DAF9C3}" type="slidenum">
              <a:rPr lang="en-US"/>
              <a:pPr/>
              <a:t>‹N°›</a:t>
            </a:fld>
            <a:endParaRPr lang="en-US" dirty="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15362" name="Rezervirano mjesto bilježaka 2"/>
          <p:cNvSpPr>
            <a:spLocks noGrp="1"/>
          </p:cNvSpPr>
          <p:nvPr>
            <p:ph type="body" idx="1"/>
          </p:nvPr>
        </p:nvSpPr>
        <p:spPr bwMode="auto">
          <a:noFill/>
        </p:spPr>
        <p:txBody>
          <a:bodyPr/>
          <a:lstStyle/>
          <a:p>
            <a:r>
              <a:rPr lang="fr-FR" dirty="0" smtClean="0"/>
              <a:t>Présentation de l’étude de cas.</a:t>
            </a:r>
          </a:p>
          <a:p>
            <a:endParaRPr lang="fr-FR" dirty="0" smtClean="0"/>
          </a:p>
          <a:p>
            <a:r>
              <a:rPr lang="fr-FR" dirty="0" smtClean="0"/>
              <a:t>Le scénario correspond à un phénomène récemment arrivé sur le devant de la scène : les escroqueries « BEC », pour « Business E-mail Compromise » (piratage de la messagerie en entreprise), dérivées des escroqueries « au président » ou « au faux intermédiaire » déjà connues.</a:t>
            </a:r>
            <a:endParaRPr lang="fr-FR" dirty="0" smtClean="0">
              <a:cs typeface="ＭＳ Ｐゴシック" pitchFamily="34" charset="-128"/>
            </a:endParaRPr>
          </a:p>
        </p:txBody>
      </p:sp>
      <p:sp>
        <p:nvSpPr>
          <p:cNvPr id="15363" name="Rezervirano mjesto broja slajda 3"/>
          <p:cNvSpPr>
            <a:spLocks noGrp="1"/>
          </p:cNvSpPr>
          <p:nvPr>
            <p:ph type="sldNum" sz="quarter" idx="5"/>
          </p:nvPr>
        </p:nvSpPr>
        <p:spPr bwMode="auto">
          <a:noFill/>
          <a:ln>
            <a:miter lim="800000"/>
            <a:headEnd/>
            <a:tailEnd/>
          </a:ln>
        </p:spPr>
        <p:txBody>
          <a:bodyPr/>
          <a:lstStyle/>
          <a:p>
            <a:fld id="{8ED4916D-1B13-4194-8554-DE6DA51BFD1A}" type="slidenum">
              <a:rPr lang="en-US"/>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33794" name="Rezervirano mjesto bilježaka 2"/>
          <p:cNvSpPr>
            <a:spLocks noGrp="1"/>
          </p:cNvSpPr>
          <p:nvPr>
            <p:ph type="body" idx="1"/>
          </p:nvPr>
        </p:nvSpPr>
        <p:spPr bwMode="auto">
          <a:noFill/>
        </p:spPr>
        <p:txBody>
          <a:bodyPr/>
          <a:lstStyle/>
          <a:p>
            <a:r>
              <a:rPr lang="fr-FR" dirty="0" smtClean="0"/>
              <a:t>Des entreprises et des pays fictifs ont été créés aux fins de la formation. Ce sont notamment Atlantis, Norland, Ostland et Westland. Aux fins de l’exercice, on considère que tous ont ratifié la Convention du Conseil de l’Europe  sur la cybercriminalité (« Convention de Budapest »). Cette approche devrait permettre d’organiser la formation dans différents pays sans devoir modifier notablement les supports de formation.</a:t>
            </a:r>
            <a:r>
              <a:rPr lang="en-US" dirty="0" smtClean="0"/>
              <a:t>  </a:t>
            </a:r>
            <a:endParaRPr lang="fr-FR" dirty="0"/>
          </a:p>
        </p:txBody>
      </p:sp>
      <p:sp>
        <p:nvSpPr>
          <p:cNvPr id="33795" name="Rezervirano mjesto broja slajda 3"/>
          <p:cNvSpPr>
            <a:spLocks noGrp="1"/>
          </p:cNvSpPr>
          <p:nvPr>
            <p:ph type="sldNum" sz="quarter" idx="5"/>
          </p:nvPr>
        </p:nvSpPr>
        <p:spPr bwMode="auto">
          <a:noFill/>
          <a:ln>
            <a:miter lim="800000"/>
            <a:headEnd/>
            <a:tailEnd/>
          </a:ln>
        </p:spPr>
        <p:txBody>
          <a:bodyPr/>
          <a:lstStyle/>
          <a:p>
            <a:fld id="{4C80BE7C-2499-4549-8595-7E9B3B00488C}" type="slidenum">
              <a:rPr lang="en-US"/>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35842" name="Rezervirano mjesto bilježaka 2"/>
          <p:cNvSpPr>
            <a:spLocks noGrp="1"/>
          </p:cNvSpPr>
          <p:nvPr>
            <p:ph type="body" idx="1"/>
          </p:nvPr>
        </p:nvSpPr>
        <p:spPr bwMode="auto">
          <a:noFill/>
        </p:spPr>
        <p:txBody>
          <a:bodyPr/>
          <a:lstStyle/>
          <a:p>
            <a:r>
              <a:rPr lang="fr-FR" dirty="0" smtClean="0">
                <a:cs typeface="ＭＳ Ｐゴシック" pitchFamily="34" charset="-128"/>
              </a:rPr>
              <a:t>Le fait qu’en raison des congés d’été, une opération aussi délicate ait été confiée à de nouvelles</a:t>
            </a:r>
            <a:r>
              <a:rPr lang="fr-FR" baseline="0" dirty="0" smtClean="0">
                <a:cs typeface="ＭＳ Ｐゴシック" pitchFamily="34" charset="-128"/>
              </a:rPr>
              <a:t> recrues </a:t>
            </a:r>
            <a:r>
              <a:rPr lang="fr-FR" dirty="0" smtClean="0">
                <a:cs typeface="ＭＳ Ｐゴシック" pitchFamily="34" charset="-128"/>
              </a:rPr>
              <a:t>devrait vite éveiller, à juste titre, des soupçons chez les participants.</a:t>
            </a:r>
          </a:p>
        </p:txBody>
      </p:sp>
      <p:sp>
        <p:nvSpPr>
          <p:cNvPr id="35843" name="Rezervirano mjesto broja slajda 3"/>
          <p:cNvSpPr>
            <a:spLocks noGrp="1"/>
          </p:cNvSpPr>
          <p:nvPr>
            <p:ph type="sldNum" sz="quarter" idx="5"/>
          </p:nvPr>
        </p:nvSpPr>
        <p:spPr bwMode="auto">
          <a:noFill/>
          <a:ln>
            <a:miter lim="800000"/>
            <a:headEnd/>
            <a:tailEnd/>
          </a:ln>
        </p:spPr>
        <p:txBody>
          <a:bodyPr/>
          <a:lstStyle/>
          <a:p>
            <a:fld id="{2BA7349A-CAD6-4334-9931-3F7329B10BEA}" type="slidenum">
              <a:rPr lang="en-US"/>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37890" name="Rezervirano mjesto bilježaka 2"/>
          <p:cNvSpPr>
            <a:spLocks noGrp="1"/>
          </p:cNvSpPr>
          <p:nvPr>
            <p:ph type="body" idx="1"/>
          </p:nvPr>
        </p:nvSpPr>
        <p:spPr bwMode="auto">
          <a:noFill/>
        </p:spPr>
        <p:txBody>
          <a:bodyPr/>
          <a:lstStyle/>
          <a:p>
            <a:r>
              <a:rPr lang="fr-FR" dirty="0" smtClean="0"/>
              <a:t>Les éléments financiers indiquent que le premier virement bancaire n’a pas posé problème et qu’il s’agissait d’un virement international et non national, comme le montre la mention des identifiants SWIFT et IBAN. </a:t>
            </a:r>
          </a:p>
          <a:p>
            <a:r>
              <a:rPr lang="fr-FR" dirty="0" smtClean="0"/>
              <a:t>De ce fait, les participants devraient commencer à envisager le recours aux articles de la Convention de Budapest sur l’entraide judiciaire internationale.</a:t>
            </a:r>
            <a:r>
              <a:rPr lang="en-US" dirty="0" smtClean="0"/>
              <a:t> </a:t>
            </a:r>
            <a:endParaRPr lang="fr-FR" dirty="0"/>
          </a:p>
        </p:txBody>
      </p:sp>
      <p:sp>
        <p:nvSpPr>
          <p:cNvPr id="37891" name="Rezervirano mjesto broja slajda 3"/>
          <p:cNvSpPr>
            <a:spLocks noGrp="1"/>
          </p:cNvSpPr>
          <p:nvPr>
            <p:ph type="sldNum" sz="quarter" idx="5"/>
          </p:nvPr>
        </p:nvSpPr>
        <p:spPr bwMode="auto">
          <a:noFill/>
          <a:ln>
            <a:miter lim="800000"/>
            <a:headEnd/>
            <a:tailEnd/>
          </a:ln>
        </p:spPr>
        <p:txBody>
          <a:bodyPr/>
          <a:lstStyle/>
          <a:p>
            <a:fld id="{259BF2A7-1633-45BD-A4CA-EDC8BDB65F11}" type="slidenum">
              <a:rPr lang="en-US"/>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a:lstStyle/>
          <a:p>
            <a:r>
              <a:rPr lang="fr-FR" dirty="0" smtClean="0"/>
              <a:t>Laissez les participants poser toutes les questions qu’ils pourraient avoir sur cette deuxième partie du cours.</a:t>
            </a:r>
          </a:p>
          <a:p>
            <a:pPr>
              <a:spcBef>
                <a:spcPct val="0"/>
              </a:spcBef>
            </a:pPr>
            <a:endParaRPr lang="en-GB" dirty="0" smtClean="0">
              <a:cs typeface="ＭＳ Ｐゴシック" pitchFamily="34" charset="-128"/>
            </a:endParaRPr>
          </a:p>
        </p:txBody>
      </p:sp>
      <p:sp>
        <p:nvSpPr>
          <p:cNvPr id="39939" name="Slide Number Placeholder 3"/>
          <p:cNvSpPr>
            <a:spLocks noGrp="1"/>
          </p:cNvSpPr>
          <p:nvPr>
            <p:ph type="sldNum" sz="quarter" idx="5"/>
          </p:nvPr>
        </p:nvSpPr>
        <p:spPr bwMode="auto">
          <a:noFill/>
          <a:ln>
            <a:miter lim="800000"/>
            <a:headEnd/>
            <a:tailEnd/>
          </a:ln>
        </p:spPr>
        <p:txBody>
          <a:bodyPr/>
          <a:lstStyle/>
          <a:p>
            <a:fld id="{5BA2D3F8-E1F1-4CB3-AD2D-8639722EDCBE}" type="slidenum">
              <a:rPr lang="en-GB"/>
              <a:pPr/>
              <a:t>14</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a:lstStyle/>
          <a:p>
            <a:r>
              <a:rPr lang="fr-FR" dirty="0" smtClean="0">
                <a:cs typeface="ＭＳ Ｐゴシック" pitchFamily="34" charset="-128"/>
              </a:rPr>
              <a:t>Les principales étapes du passage à l’acte et leur enchaînement.</a:t>
            </a:r>
          </a:p>
          <a:p>
            <a:endParaRPr lang="en-GB" dirty="0" smtClean="0">
              <a:cs typeface="ＭＳ Ｐゴシック" pitchFamily="34" charset="-128"/>
            </a:endParaRPr>
          </a:p>
        </p:txBody>
      </p:sp>
      <p:sp>
        <p:nvSpPr>
          <p:cNvPr id="43011" name="Slide Number Placeholder 3"/>
          <p:cNvSpPr>
            <a:spLocks noGrp="1"/>
          </p:cNvSpPr>
          <p:nvPr>
            <p:ph type="sldNum" sz="quarter" idx="5"/>
          </p:nvPr>
        </p:nvSpPr>
        <p:spPr bwMode="auto">
          <a:noFill/>
          <a:ln>
            <a:miter lim="800000"/>
            <a:headEnd/>
            <a:tailEnd/>
          </a:ln>
        </p:spPr>
        <p:txBody>
          <a:bodyPr/>
          <a:lstStyle/>
          <a:p>
            <a:fld id="{5371FA4A-C784-40D7-B238-4AE2FF6E12B0}" type="slidenum">
              <a:rPr lang="en-GB"/>
              <a:pPr/>
              <a:t>16</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r>
              <a:rPr lang="fr-FR" dirty="0" smtClean="0">
                <a:cs typeface="ＭＳ Ｐゴシック" pitchFamily="34" charset="-128"/>
              </a:rPr>
              <a:t>Les principales étapes du passage à l’acte et leur enchaînement.</a:t>
            </a:r>
          </a:p>
          <a:p>
            <a:endParaRPr lang="en-GB" dirty="0" smtClean="0">
              <a:cs typeface="ＭＳ Ｐゴシック" pitchFamily="34" charset="-128"/>
            </a:endParaRPr>
          </a:p>
          <a:p>
            <a:endParaRPr lang="en-GB" dirty="0" smtClean="0">
              <a:cs typeface="ＭＳ Ｐゴシック" pitchFamily="34" charset="-128"/>
            </a:endParaRPr>
          </a:p>
        </p:txBody>
      </p:sp>
      <p:sp>
        <p:nvSpPr>
          <p:cNvPr id="45059" name="Slide Number Placeholder 3"/>
          <p:cNvSpPr>
            <a:spLocks noGrp="1"/>
          </p:cNvSpPr>
          <p:nvPr>
            <p:ph type="sldNum" sz="quarter" idx="5"/>
          </p:nvPr>
        </p:nvSpPr>
        <p:spPr bwMode="auto">
          <a:noFill/>
          <a:ln>
            <a:miter lim="800000"/>
            <a:headEnd/>
            <a:tailEnd/>
          </a:ln>
        </p:spPr>
        <p:txBody>
          <a:bodyPr/>
          <a:lstStyle/>
          <a:p>
            <a:fld id="{5E8A2A6E-5B1F-420B-8E9B-BFF3DE705F01}" type="slidenum">
              <a:rPr lang="en-GB"/>
              <a:pPr/>
              <a:t>17</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a:lstStyle/>
          <a:p>
            <a:r>
              <a:rPr lang="fr-FR" dirty="0" smtClean="0">
                <a:cs typeface="ＭＳ Ｐゴシック" pitchFamily="34" charset="-128"/>
              </a:rPr>
              <a:t>Les principales étapes du passage à l’acte et leur enchaînement.</a:t>
            </a:r>
          </a:p>
          <a:p>
            <a:endParaRPr lang="en-GB" dirty="0" smtClean="0">
              <a:cs typeface="ＭＳ Ｐゴシック" pitchFamily="34" charset="-128"/>
            </a:endParaRPr>
          </a:p>
          <a:p>
            <a:endParaRPr lang="en-GB" dirty="0" smtClean="0">
              <a:cs typeface="ＭＳ Ｐゴシック" pitchFamily="34" charset="-128"/>
            </a:endParaRPr>
          </a:p>
        </p:txBody>
      </p:sp>
      <p:sp>
        <p:nvSpPr>
          <p:cNvPr id="47107" name="Slide Number Placeholder 3"/>
          <p:cNvSpPr>
            <a:spLocks noGrp="1"/>
          </p:cNvSpPr>
          <p:nvPr>
            <p:ph type="sldNum" sz="quarter" idx="5"/>
          </p:nvPr>
        </p:nvSpPr>
        <p:spPr bwMode="auto">
          <a:noFill/>
          <a:ln>
            <a:miter lim="800000"/>
            <a:headEnd/>
            <a:tailEnd/>
          </a:ln>
        </p:spPr>
        <p:txBody>
          <a:bodyPr/>
          <a:lstStyle/>
          <a:p>
            <a:fld id="{F92E6D2B-14D9-4321-99A1-88B3EA913D09}" type="slidenum">
              <a:rPr lang="en-GB"/>
              <a:pPr/>
              <a:t>18</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a:lstStyle/>
          <a:p>
            <a:r>
              <a:rPr lang="fr-FR" dirty="0" smtClean="0"/>
              <a:t>Les formateurs peuvent choisir de prolonger le scénario en évoquant les mouvements entre le compte bancaire en Ostland et des comptes dans d’autres pays, ayant ratifié ou non la Convention de Budapest. Au gré des formateurs, les fonds peuvent être acheminés dans un pays atteignable ou non au moyen de la Convention de Budapest. Dans le second cas, les traces et les preuves finales vont probablement se perdre ou devenir irrécupérables. </a:t>
            </a:r>
          </a:p>
          <a:p>
            <a:endParaRPr lang="en-GB" dirty="0" smtClean="0">
              <a:cs typeface="ＭＳ Ｐゴシック" pitchFamily="34" charset="-128"/>
            </a:endParaRPr>
          </a:p>
        </p:txBody>
      </p:sp>
      <p:sp>
        <p:nvSpPr>
          <p:cNvPr id="49155" name="Slide Number Placeholder 3"/>
          <p:cNvSpPr>
            <a:spLocks noGrp="1"/>
          </p:cNvSpPr>
          <p:nvPr>
            <p:ph type="sldNum" sz="quarter" idx="5"/>
          </p:nvPr>
        </p:nvSpPr>
        <p:spPr bwMode="auto">
          <a:noFill/>
          <a:ln>
            <a:miter lim="800000"/>
            <a:headEnd/>
            <a:tailEnd/>
          </a:ln>
        </p:spPr>
        <p:txBody>
          <a:bodyPr/>
          <a:lstStyle/>
          <a:p>
            <a:fld id="{560E79BC-CF2F-4BF0-B64F-6D25CF8B4EFE}" type="slidenum">
              <a:rPr lang="en-GB"/>
              <a:pPr/>
              <a:t>19</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a:lstStyle/>
          <a:p>
            <a:r>
              <a:rPr lang="fr-FR" dirty="0" smtClean="0"/>
              <a:t>Laissez les participants poser toutes les questions qu’ils pourraient avoir sur cette troisième partie du cours.</a:t>
            </a:r>
          </a:p>
          <a:p>
            <a:pPr>
              <a:spcBef>
                <a:spcPct val="0"/>
              </a:spcBef>
            </a:pPr>
            <a:endParaRPr lang="en-GB" dirty="0" smtClean="0">
              <a:cs typeface="ＭＳ Ｐゴシック" pitchFamily="34" charset="-128"/>
            </a:endParaRPr>
          </a:p>
        </p:txBody>
      </p:sp>
      <p:sp>
        <p:nvSpPr>
          <p:cNvPr id="51203" name="Slide Number Placeholder 3"/>
          <p:cNvSpPr>
            <a:spLocks noGrp="1"/>
          </p:cNvSpPr>
          <p:nvPr>
            <p:ph type="sldNum" sz="quarter" idx="5"/>
          </p:nvPr>
        </p:nvSpPr>
        <p:spPr bwMode="auto">
          <a:noFill/>
          <a:ln>
            <a:miter lim="800000"/>
            <a:headEnd/>
            <a:tailEnd/>
          </a:ln>
        </p:spPr>
        <p:txBody>
          <a:bodyPr/>
          <a:lstStyle/>
          <a:p>
            <a:fld id="{DFA9E493-FCCD-429D-B8F7-3DA4AFE85AB3}" type="slidenum">
              <a:rPr lang="en-GB"/>
              <a:pPr/>
              <a:t>20</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a:lstStyle/>
          <a:p>
            <a:r>
              <a:rPr lang="fr-FR" dirty="0" smtClean="0"/>
              <a:t>En groupes de travail, chacun présidé par un participant,</a:t>
            </a:r>
            <a:r>
              <a:rPr lang="fr-FR" baseline="0" dirty="0" smtClean="0"/>
              <a:t> </a:t>
            </a:r>
            <a:r>
              <a:rPr lang="fr-FR" dirty="0" smtClean="0"/>
              <a:t>les participants commencent à travailler sur le dossier sur la base des éléments qui accompagnent l’étude de cas.</a:t>
            </a:r>
          </a:p>
          <a:p>
            <a:endParaRPr lang="en-GB" dirty="0" smtClean="0">
              <a:cs typeface="ＭＳ Ｐゴシック" pitchFamily="34" charset="-128"/>
            </a:endParaRPr>
          </a:p>
          <a:p>
            <a:endParaRPr lang="en-GB" dirty="0" smtClean="0">
              <a:cs typeface="ＭＳ Ｐゴシック" pitchFamily="34" charset="-128"/>
            </a:endParaRPr>
          </a:p>
        </p:txBody>
      </p:sp>
      <p:sp>
        <p:nvSpPr>
          <p:cNvPr id="54275" name="Slide Number Placeholder 3"/>
          <p:cNvSpPr>
            <a:spLocks noGrp="1"/>
          </p:cNvSpPr>
          <p:nvPr>
            <p:ph type="sldNum" sz="quarter" idx="5"/>
          </p:nvPr>
        </p:nvSpPr>
        <p:spPr bwMode="auto">
          <a:noFill/>
          <a:ln>
            <a:miter lim="800000"/>
            <a:headEnd/>
            <a:tailEnd/>
          </a:ln>
        </p:spPr>
        <p:txBody>
          <a:bodyPr/>
          <a:lstStyle/>
          <a:p>
            <a:fld id="{6202350E-B657-4BD2-9DE6-EFADB0FF622D}" type="slidenum">
              <a:rPr lang="en-GB"/>
              <a:pPr/>
              <a:t>22</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17410" name="Rezervirano mjesto bilježaka 2"/>
          <p:cNvSpPr>
            <a:spLocks noGrp="1"/>
          </p:cNvSpPr>
          <p:nvPr>
            <p:ph type="body" idx="1"/>
          </p:nvPr>
        </p:nvSpPr>
        <p:spPr bwMode="auto">
          <a:noFill/>
        </p:spPr>
        <p:txBody>
          <a:bodyPr/>
          <a:lstStyle/>
          <a:p>
            <a:endParaRPr lang="hr-HR" dirty="0" smtClean="0">
              <a:cs typeface="ＭＳ Ｐゴシック" pitchFamily="34" charset="-128"/>
            </a:endParaRPr>
          </a:p>
          <a:p>
            <a:r>
              <a:rPr lang="fr-FR" dirty="0" smtClean="0"/>
              <a:t>La première partie présente les grandes lignes de l’étude de cas et ses principaux acteurs. </a:t>
            </a:r>
          </a:p>
          <a:p>
            <a:r>
              <a:rPr lang="en-GB" dirty="0" smtClean="0"/>
              <a:t>  </a:t>
            </a:r>
            <a:endParaRPr lang="fr-FR" dirty="0" smtClean="0"/>
          </a:p>
          <a:p>
            <a:r>
              <a:rPr lang="fr-FR" dirty="0" smtClean="0"/>
              <a:t>La deuxième est consacrée à la structure de l’affaire. </a:t>
            </a:r>
          </a:p>
          <a:p>
            <a:r>
              <a:rPr lang="en-GB" dirty="0" smtClean="0"/>
              <a:t>  </a:t>
            </a:r>
            <a:endParaRPr lang="fr-FR" dirty="0" smtClean="0"/>
          </a:p>
          <a:p>
            <a:r>
              <a:rPr lang="fr-FR" dirty="0" smtClean="0"/>
              <a:t>La troisième porte sur la perpétration de l’infraction. </a:t>
            </a:r>
          </a:p>
          <a:p>
            <a:r>
              <a:rPr lang="en-GB" dirty="0" smtClean="0"/>
              <a:t>  </a:t>
            </a:r>
            <a:endParaRPr lang="fr-FR" dirty="0" smtClean="0"/>
          </a:p>
          <a:p>
            <a:r>
              <a:rPr lang="fr-FR" dirty="0" smtClean="0"/>
              <a:t>La quatrième partie présente les bases sur lesquelles les investigations – et le travail des participants – vont commencer.</a:t>
            </a:r>
          </a:p>
          <a:p>
            <a:endParaRPr lang="fr-FR" dirty="0" smtClean="0"/>
          </a:p>
          <a:p>
            <a:r>
              <a:rPr lang="fr-FR" dirty="0" smtClean="0"/>
              <a:t>La cinquième partie synthétise ce qui vient d’être vu. </a:t>
            </a:r>
            <a:endParaRPr lang="fr-FR" dirty="0"/>
          </a:p>
        </p:txBody>
      </p:sp>
      <p:sp>
        <p:nvSpPr>
          <p:cNvPr id="17411" name="Rezervirano mjesto broja slajda 3"/>
          <p:cNvSpPr>
            <a:spLocks noGrp="1"/>
          </p:cNvSpPr>
          <p:nvPr>
            <p:ph type="sldNum" sz="quarter" idx="5"/>
          </p:nvPr>
        </p:nvSpPr>
        <p:spPr bwMode="auto">
          <a:noFill/>
          <a:ln>
            <a:miter lim="800000"/>
            <a:headEnd/>
            <a:tailEnd/>
          </a:ln>
        </p:spPr>
        <p:txBody>
          <a:bodyPr/>
          <a:lstStyle/>
          <a:p>
            <a:fld id="{5BC54CA8-0BC1-4295-BA48-7124166002C8}" type="slidenum">
              <a:rPr lang="en-US"/>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a:lstStyle/>
          <a:p>
            <a:r>
              <a:rPr lang="fr-FR" dirty="0" smtClean="0"/>
              <a:t>En groupes de travail, chacun présidé par un participant, les participants commencent à travailler sur le dossier sur la base des éléments qui accompagnent l’étude de cas. </a:t>
            </a:r>
          </a:p>
          <a:p>
            <a:endParaRPr lang="en-GB" dirty="0" smtClean="0">
              <a:cs typeface="ＭＳ Ｐゴシック" pitchFamily="34" charset="-128"/>
            </a:endParaRPr>
          </a:p>
          <a:p>
            <a:endParaRPr lang="en-GB" dirty="0" smtClean="0">
              <a:cs typeface="ＭＳ Ｐゴシック" pitchFamily="34" charset="-128"/>
            </a:endParaRPr>
          </a:p>
        </p:txBody>
      </p:sp>
      <p:sp>
        <p:nvSpPr>
          <p:cNvPr id="56323" name="Slide Number Placeholder 3"/>
          <p:cNvSpPr>
            <a:spLocks noGrp="1"/>
          </p:cNvSpPr>
          <p:nvPr>
            <p:ph type="sldNum" sz="quarter" idx="5"/>
          </p:nvPr>
        </p:nvSpPr>
        <p:spPr bwMode="auto">
          <a:noFill/>
          <a:ln>
            <a:miter lim="800000"/>
            <a:headEnd/>
            <a:tailEnd/>
          </a:ln>
        </p:spPr>
        <p:txBody>
          <a:bodyPr/>
          <a:lstStyle/>
          <a:p>
            <a:fld id="{9DFFE349-893C-4716-B542-D93986BAF2FC}" type="slidenum">
              <a:rPr lang="en-GB"/>
              <a:pPr/>
              <a:t>23</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a:lstStyle/>
          <a:p>
            <a:r>
              <a:rPr lang="fr-FR" dirty="0" smtClean="0"/>
              <a:t>Les preuves électroniques devraient être étudiées et utilisées comme un outil essentiel pour mener et conclure les investigations et préparer le dossier en vue du procès.</a:t>
            </a:r>
          </a:p>
          <a:p>
            <a:endParaRPr lang="en-GB" dirty="0" smtClean="0">
              <a:cs typeface="ＭＳ Ｐゴシック" pitchFamily="34" charset="-128"/>
            </a:endParaRPr>
          </a:p>
          <a:p>
            <a:endParaRPr lang="en-GB" dirty="0" smtClean="0">
              <a:cs typeface="ＭＳ Ｐゴシック" pitchFamily="34" charset="-128"/>
            </a:endParaRPr>
          </a:p>
        </p:txBody>
      </p:sp>
      <p:sp>
        <p:nvSpPr>
          <p:cNvPr id="58371" name="Slide Number Placeholder 3"/>
          <p:cNvSpPr>
            <a:spLocks noGrp="1"/>
          </p:cNvSpPr>
          <p:nvPr>
            <p:ph type="sldNum" sz="quarter" idx="5"/>
          </p:nvPr>
        </p:nvSpPr>
        <p:spPr bwMode="auto">
          <a:noFill/>
          <a:ln>
            <a:miter lim="800000"/>
            <a:headEnd/>
            <a:tailEnd/>
          </a:ln>
        </p:spPr>
        <p:txBody>
          <a:bodyPr/>
          <a:lstStyle/>
          <a:p>
            <a:fld id="{6AD8D89E-D632-4501-ACAA-726A38B987F8}" type="slidenum">
              <a:rPr lang="en-GB"/>
              <a:pPr/>
              <a:t>24</a:t>
            </a:fld>
            <a:endParaRPr lang="en-GB"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a:lstStyle/>
          <a:p>
            <a:r>
              <a:rPr lang="fr-FR" dirty="0" smtClean="0"/>
              <a:t>Laissez les participants poser toutes les questions qu’ils pourraient avoir sur cette quatrième partie du cours.</a:t>
            </a:r>
            <a:endParaRPr lang="fr-FR" dirty="0"/>
          </a:p>
        </p:txBody>
      </p:sp>
      <p:sp>
        <p:nvSpPr>
          <p:cNvPr id="60419" name="Slide Number Placeholder 3"/>
          <p:cNvSpPr>
            <a:spLocks noGrp="1"/>
          </p:cNvSpPr>
          <p:nvPr>
            <p:ph type="sldNum" sz="quarter" idx="5"/>
          </p:nvPr>
        </p:nvSpPr>
        <p:spPr bwMode="auto">
          <a:noFill/>
          <a:ln>
            <a:miter lim="800000"/>
            <a:headEnd/>
            <a:tailEnd/>
          </a:ln>
        </p:spPr>
        <p:txBody>
          <a:bodyPr/>
          <a:lstStyle/>
          <a:p>
            <a:fld id="{70BC2831-93E9-4B36-8DD1-17E6A456564D}" type="slidenum">
              <a:rPr lang="en-GB"/>
              <a:pPr/>
              <a:t>25</a:t>
            </a:fld>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62466" name="Rezervirano mjesto bilježaka 2"/>
          <p:cNvSpPr>
            <a:spLocks noGrp="1"/>
          </p:cNvSpPr>
          <p:nvPr>
            <p:ph type="body" idx="1"/>
          </p:nvPr>
        </p:nvSpPr>
        <p:spPr bwMode="auto">
          <a:noFill/>
        </p:spPr>
        <p:txBody>
          <a:bodyPr/>
          <a:lstStyle/>
          <a:p>
            <a:endParaRPr lang="hr-HR" smtClean="0">
              <a:cs typeface="ＭＳ Ｐゴシック" pitchFamily="34" charset="-128"/>
            </a:endParaRPr>
          </a:p>
        </p:txBody>
      </p:sp>
      <p:sp>
        <p:nvSpPr>
          <p:cNvPr id="62467" name="Rezervirano mjesto broja slajda 3"/>
          <p:cNvSpPr>
            <a:spLocks noGrp="1"/>
          </p:cNvSpPr>
          <p:nvPr>
            <p:ph type="sldNum" sz="quarter" idx="5"/>
          </p:nvPr>
        </p:nvSpPr>
        <p:spPr bwMode="auto">
          <a:noFill/>
          <a:ln>
            <a:miter lim="800000"/>
            <a:headEnd/>
            <a:tailEnd/>
          </a:ln>
        </p:spPr>
        <p:txBody>
          <a:bodyPr/>
          <a:lstStyle/>
          <a:p>
            <a:fld id="{84453880-10B3-474A-9AE5-9F9EC9860D27}" type="slidenum">
              <a:rPr lang="en-US"/>
              <a:pPr/>
              <a:t>26</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a:lstStyle/>
          <a:p>
            <a:r>
              <a:rPr lang="fr-FR" dirty="0" smtClean="0"/>
              <a:t>Laissez les participants poser toutes les questions qu’ils pourraient avoir sur l’ensemble du cours. </a:t>
            </a:r>
          </a:p>
          <a:p>
            <a:endParaRPr lang="en-GB" b="1" dirty="0" smtClean="0">
              <a:cs typeface="ＭＳ Ｐゴシック" pitchFamily="34" charset="-128"/>
            </a:endParaRPr>
          </a:p>
        </p:txBody>
      </p:sp>
      <p:sp>
        <p:nvSpPr>
          <p:cNvPr id="64515"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F7D34E43-E4F7-462F-9EB6-91EB75DFE8D2}" type="slidenum">
              <a:rPr lang="en-GB" sz="1200">
                <a:latin typeface="Calibri" pitchFamily="34" charset="0"/>
              </a:rPr>
              <a:pPr algn="r"/>
              <a:t>27</a:t>
            </a:fld>
            <a:endParaRPr lang="en-GB" sz="1200" dirty="0">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19458" name="Rezervirano mjesto bilježaka 2"/>
          <p:cNvSpPr>
            <a:spLocks noGrp="1"/>
          </p:cNvSpPr>
          <p:nvPr>
            <p:ph type="body" idx="1"/>
          </p:nvPr>
        </p:nvSpPr>
        <p:spPr bwMode="auto">
          <a:noFill/>
        </p:spPr>
        <p:txBody>
          <a:bodyPr/>
          <a:lstStyle/>
          <a:p>
            <a:endParaRPr lang="hr-HR" smtClean="0">
              <a:cs typeface="ＭＳ Ｐゴシック" pitchFamily="34" charset="-128"/>
            </a:endParaRPr>
          </a:p>
        </p:txBody>
      </p:sp>
      <p:sp>
        <p:nvSpPr>
          <p:cNvPr id="19459" name="Rezervirano mjesto broja slajda 3"/>
          <p:cNvSpPr>
            <a:spLocks noGrp="1"/>
          </p:cNvSpPr>
          <p:nvPr>
            <p:ph type="sldNum" sz="quarter" idx="5"/>
          </p:nvPr>
        </p:nvSpPr>
        <p:spPr bwMode="auto">
          <a:noFill/>
          <a:ln>
            <a:miter lim="800000"/>
            <a:headEnd/>
            <a:tailEnd/>
          </a:ln>
        </p:spPr>
        <p:txBody>
          <a:bodyPr/>
          <a:lstStyle/>
          <a:p>
            <a:fld id="{F7A16B2F-C7E0-4FFA-9E0F-DB686B3F83B5}" type="slidenum">
              <a:rPr lang="en-US"/>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22530" name="Rezervirano mjesto bilježaka 2"/>
          <p:cNvSpPr>
            <a:spLocks noGrp="1"/>
          </p:cNvSpPr>
          <p:nvPr>
            <p:ph type="body" idx="1"/>
          </p:nvPr>
        </p:nvSpPr>
        <p:spPr bwMode="auto">
          <a:noFill/>
        </p:spPr>
        <p:txBody>
          <a:bodyPr/>
          <a:lstStyle/>
          <a:p>
            <a:r>
              <a:rPr lang="fr-FR" dirty="0" smtClean="0"/>
              <a:t>Pour commencer, le scénario présente la Federal Bank of Atlantis (FBA) comme une banque ancienne et à la réputation bien établie. Cette description devrait amener les participants à penser que ce type de banque est à l’abri des problèmes, </a:t>
            </a:r>
            <a:r>
              <a:rPr lang="fr-FR" i="1" dirty="0" smtClean="0"/>
              <a:t>a fortiori</a:t>
            </a:r>
            <a:r>
              <a:rPr lang="fr-FR" dirty="0" smtClean="0"/>
              <a:t> tels que ceux qui seront décrits plus loin.</a:t>
            </a:r>
          </a:p>
          <a:p>
            <a:endParaRPr lang="fr-FR" dirty="0" smtClean="0"/>
          </a:p>
          <a:p>
            <a:r>
              <a:rPr lang="fr-FR" dirty="0" smtClean="0"/>
              <a:t>Les participants doivent identifier les principaux faits, ainsi que les départements et décideurs clés des entreprises, pour cerner l’étendue et la composition du milieu professionnel dans lequel les faits vont se dérouler.</a:t>
            </a:r>
            <a:endParaRPr lang="fr-FR" dirty="0"/>
          </a:p>
        </p:txBody>
      </p:sp>
      <p:sp>
        <p:nvSpPr>
          <p:cNvPr id="22531" name="Rezervirano mjesto broja slajda 3"/>
          <p:cNvSpPr>
            <a:spLocks noGrp="1"/>
          </p:cNvSpPr>
          <p:nvPr>
            <p:ph type="sldNum" sz="quarter" idx="5"/>
          </p:nvPr>
        </p:nvSpPr>
        <p:spPr bwMode="auto">
          <a:noFill/>
          <a:ln>
            <a:miter lim="800000"/>
            <a:headEnd/>
            <a:tailEnd/>
          </a:ln>
        </p:spPr>
        <p:txBody>
          <a:bodyPr/>
          <a:lstStyle/>
          <a:p>
            <a:fld id="{10F05477-C1CF-4886-A034-B25178669943}" type="slidenum">
              <a:rPr lang="en-US"/>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24578" name="Rezervirano mjesto bilježaka 2"/>
          <p:cNvSpPr>
            <a:spLocks noGrp="1"/>
          </p:cNvSpPr>
          <p:nvPr>
            <p:ph type="body" idx="1"/>
          </p:nvPr>
        </p:nvSpPr>
        <p:spPr bwMode="auto">
          <a:noFill/>
        </p:spPr>
        <p:txBody>
          <a:bodyPr/>
          <a:lstStyle/>
          <a:p>
            <a:r>
              <a:rPr lang="fr-FR" noProof="0" dirty="0" smtClean="0">
                <a:cs typeface="ＭＳ Ｐゴシック" pitchFamily="34" charset="-128"/>
              </a:rPr>
              <a:t>Organisation d’une banque fictive, la Federal Bank of Atlantis.</a:t>
            </a:r>
          </a:p>
        </p:txBody>
      </p:sp>
      <p:sp>
        <p:nvSpPr>
          <p:cNvPr id="24579" name="Rezervirano mjesto broja slajda 3"/>
          <p:cNvSpPr>
            <a:spLocks noGrp="1"/>
          </p:cNvSpPr>
          <p:nvPr>
            <p:ph type="sldNum" sz="quarter" idx="5"/>
          </p:nvPr>
        </p:nvSpPr>
        <p:spPr bwMode="auto">
          <a:noFill/>
          <a:ln>
            <a:miter lim="800000"/>
            <a:headEnd/>
            <a:tailEnd/>
          </a:ln>
        </p:spPr>
        <p:txBody>
          <a:bodyPr/>
          <a:lstStyle/>
          <a:p>
            <a:fld id="{6D0DF218-E0E3-4D15-AC6F-6C5C05BCE7EE}" type="slidenum">
              <a:rPr lang="en-US"/>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26626" name="Rezervirano mjesto bilježaka 2"/>
          <p:cNvSpPr>
            <a:spLocks noGrp="1"/>
          </p:cNvSpPr>
          <p:nvPr>
            <p:ph type="body" idx="1"/>
          </p:nvPr>
        </p:nvSpPr>
        <p:spPr bwMode="auto">
          <a:noFill/>
        </p:spPr>
        <p:txBody>
          <a:bodyPr/>
          <a:lstStyle/>
          <a:p>
            <a:r>
              <a:rPr lang="fr-FR" dirty="0" smtClean="0">
                <a:cs typeface="ＭＳ Ｐゴシック" pitchFamily="34" charset="-128"/>
              </a:rPr>
              <a:t>Organisation d’une entreprise fictive, United Bank Printing.</a:t>
            </a:r>
          </a:p>
        </p:txBody>
      </p:sp>
      <p:sp>
        <p:nvSpPr>
          <p:cNvPr id="26627" name="Rezervirano mjesto broja slajda 3"/>
          <p:cNvSpPr>
            <a:spLocks noGrp="1"/>
          </p:cNvSpPr>
          <p:nvPr>
            <p:ph type="sldNum" sz="quarter" idx="5"/>
          </p:nvPr>
        </p:nvSpPr>
        <p:spPr bwMode="auto">
          <a:noFill/>
          <a:ln>
            <a:miter lim="800000"/>
            <a:headEnd/>
            <a:tailEnd/>
          </a:ln>
        </p:spPr>
        <p:txBody>
          <a:bodyPr/>
          <a:lstStyle/>
          <a:p>
            <a:fld id="{F44F3E37-1058-474C-B5AC-BD7D8A260F4F}" type="slidenum">
              <a:rPr lang="en-US"/>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zervirano mjesto slike slajda 1"/>
          <p:cNvSpPr>
            <a:spLocks noGrp="1" noRot="1" noChangeAspect="1" noTextEdit="1"/>
          </p:cNvSpPr>
          <p:nvPr>
            <p:ph type="sldImg"/>
          </p:nvPr>
        </p:nvSpPr>
        <p:spPr bwMode="auto">
          <a:noFill/>
          <a:ln>
            <a:solidFill>
              <a:srgbClr val="000000"/>
            </a:solidFill>
            <a:miter lim="800000"/>
            <a:headEnd/>
            <a:tailEnd/>
          </a:ln>
        </p:spPr>
      </p:sp>
      <p:sp>
        <p:nvSpPr>
          <p:cNvPr id="28674" name="Rezervirano mjesto bilježaka 2"/>
          <p:cNvSpPr>
            <a:spLocks noGrp="1"/>
          </p:cNvSpPr>
          <p:nvPr>
            <p:ph type="body" idx="1"/>
          </p:nvPr>
        </p:nvSpPr>
        <p:spPr bwMode="auto">
          <a:noFill/>
        </p:spPr>
        <p:txBody>
          <a:bodyPr/>
          <a:lstStyle/>
          <a:p>
            <a:r>
              <a:rPr lang="fr-FR" noProof="0" dirty="0" smtClean="0">
                <a:cs typeface="ＭＳ Ｐゴシック" pitchFamily="34" charset="-128"/>
              </a:rPr>
              <a:t>Organisation d’une banque fictive, la Docklands Security Bank of Norland.</a:t>
            </a:r>
          </a:p>
        </p:txBody>
      </p:sp>
      <p:sp>
        <p:nvSpPr>
          <p:cNvPr id="28675" name="Rezervirano mjesto broja slajda 3"/>
          <p:cNvSpPr>
            <a:spLocks noGrp="1"/>
          </p:cNvSpPr>
          <p:nvPr>
            <p:ph type="sldNum" sz="quarter" idx="5"/>
          </p:nvPr>
        </p:nvSpPr>
        <p:spPr bwMode="auto">
          <a:noFill/>
          <a:ln>
            <a:miter lim="800000"/>
            <a:headEnd/>
            <a:tailEnd/>
          </a:ln>
        </p:spPr>
        <p:txBody>
          <a:bodyPr/>
          <a:lstStyle/>
          <a:p>
            <a:fld id="{C4C84E8B-32AB-491D-99BD-E5D0C778816B}" type="slidenum">
              <a:rPr lang="en-US"/>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a:lstStyle/>
          <a:p>
            <a:r>
              <a:rPr lang="fr-FR" dirty="0" smtClean="0"/>
              <a:t>Laissez les participants poser toutes les questions qu’ils pourraient avoir sur cette première partie du cours.</a:t>
            </a:r>
          </a:p>
          <a:p>
            <a:pPr>
              <a:spcBef>
                <a:spcPct val="0"/>
              </a:spcBef>
            </a:pPr>
            <a:endParaRPr lang="en-GB" dirty="0" smtClean="0">
              <a:cs typeface="ＭＳ Ｐゴシック" pitchFamily="34" charset="-128"/>
            </a:endParaRPr>
          </a:p>
        </p:txBody>
      </p:sp>
      <p:sp>
        <p:nvSpPr>
          <p:cNvPr id="30723" name="Slide Number Placeholder 3"/>
          <p:cNvSpPr>
            <a:spLocks noGrp="1"/>
          </p:cNvSpPr>
          <p:nvPr>
            <p:ph type="sldNum" sz="quarter" idx="5"/>
          </p:nvPr>
        </p:nvSpPr>
        <p:spPr bwMode="auto">
          <a:noFill/>
          <a:ln>
            <a:miter lim="800000"/>
            <a:headEnd/>
            <a:tailEnd/>
          </a:ln>
        </p:spPr>
        <p:txBody>
          <a:bodyPr/>
          <a:lstStyle/>
          <a:p>
            <a:fld id="{370A0F8D-84CD-4D2E-8697-7B71370F63F6}" type="slidenum">
              <a:rPr lang="en-GB"/>
              <a:pPr/>
              <a:t>9</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DE1978E-D62E-4444-BF78-534E16DAF9C3}"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7CFCA3D2-38BF-46D5-AE5A-3A34B7DA47E1}" type="datetime1">
              <a:rPr lang="en-US"/>
              <a:pPr/>
              <a:t>5/22/2018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C11A94EA-2A55-4B0D-8E0B-6900E7015846}" type="slidenum">
              <a:rPr lang="en-US"/>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38AA5FE9-142F-4387-8DA2-2CC4A6662775}" type="datetime1">
              <a:rPr lang="en-US"/>
              <a:pPr/>
              <a:t>5/22/2018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9EFA905C-1855-4402-A11C-59142312A908}" type="slidenum">
              <a:rPr lang="en-US"/>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4C8BADBA-5FB3-416E-9E52-FD3543B7E34E}" type="datetime1">
              <a:rPr lang="en-US"/>
              <a:pPr/>
              <a:t>5/22/2018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313823D1-67E8-4411-B962-C399120AB0CD}" type="slidenum">
              <a:rPr lang="en-US"/>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fld id="{44B1331D-662B-4AC7-AAA0-9E76412B740B}" type="datetime1">
              <a:rPr lang="en-US"/>
              <a:pPr/>
              <a:t>5/22/2018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AFC6E753-7BBF-4CAF-8AAD-C92591736B89}" type="slidenum">
              <a:rPr lang="en-US"/>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fld id="{888B99F2-A3FB-47FE-818F-9F964B870DA6}" type="datetime1">
              <a:rPr lang="en-US"/>
              <a:pPr/>
              <a:t>5/22/2018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BDA000DB-FEF6-422D-AE35-446FC1D85469}" type="slidenum">
              <a:rPr lang="en-US"/>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fld id="{DFA5837C-A49C-4B45-98AE-9CEDCFE60508}" type="datetime1">
              <a:rPr lang="en-US"/>
              <a:pPr/>
              <a:t>5/22/2018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fld id="{95DC02C4-D6F5-4AF3-AC2C-1A2BB122EA4B}" type="slidenum">
              <a:rPr lang="en-US"/>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fld id="{64468FA2-F61A-4802-BA17-C06BE07F4814}" type="datetime1">
              <a:rPr lang="en-US"/>
              <a:pPr/>
              <a:t>5/22/2018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fld id="{AEC4F90A-2BCA-4C40-A58E-BE6E2345027A}" type="slidenum">
              <a:rPr lang="en-US"/>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C7ACD934-C00E-4815-991B-9F9AA41A264B}" type="datetime1">
              <a:rPr lang="en-US"/>
              <a:pPr/>
              <a:t>5/22/2018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fld id="{AF47AB49-A7F3-4B7D-9978-A34AA7FBC303}" type="slidenum">
              <a:rPr lang="en-US"/>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959E064-9A26-478F-A2BB-6E0CBEEC4B3A}" type="datetime1">
              <a:rPr lang="en-US"/>
              <a:pPr/>
              <a:t>5/22/2018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fld id="{1855A08F-EC6B-446B-ADED-B22AC2B82D3A}" type="slidenum">
              <a:rPr lang="en-US"/>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18D74B66-0FA3-4BCF-90B6-1F13CEF8C41A}" type="datetime1">
              <a:rPr lang="en-US"/>
              <a:pPr/>
              <a:t>5/22/2018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fld id="{3F202D7D-0EA4-4221-B89E-940DC041336A}" type="slidenum">
              <a:rPr lang="en-US"/>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fld id="{637BAB20-92EB-47E3-B7CF-CD609A22B6A0}" type="datetime1">
              <a:rPr lang="en-US"/>
              <a:pPr/>
              <a:t>5/22/2018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fld id="{09644D2B-CF9A-4827-B1D1-D17AA28E31CC}" type="slidenum">
              <a:rPr lang="en-US"/>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65DA4FC6-4B50-485C-8A0A-D02216076387}" type="datetime1">
              <a:rPr lang="en-US"/>
              <a:pPr/>
              <a:t>5/22/2018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95547C92-182F-4AC1-A956-35DD1ECDF72C}" type="slidenum">
              <a:rPr lang="en-US"/>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34" charset="-128"/>
          <a:cs typeface="ＭＳ Ｐゴシック"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34" charset="-128"/>
          <a:cs typeface="MS PGothic"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34" charset="-128"/>
          <a:cs typeface="MS PGothic"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34" charset="-128"/>
          <a:cs typeface="MS PGothic"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2595563"/>
            <a:ext cx="7772400" cy="1470025"/>
          </a:xfrm>
        </p:spPr>
        <p:txBody>
          <a:bodyPr/>
          <a:lstStyle/>
          <a:p>
            <a:pPr eaLnBrk="1" hangingPunct="1"/>
            <a:r>
              <a:rPr lang="fr-FR" b="1" dirty="0" smtClean="0"/>
              <a:t>Cybercriminalité : formation complémentaire pour les juges et les procureurs</a:t>
            </a:r>
          </a:p>
        </p:txBody>
      </p:sp>
      <p:sp>
        <p:nvSpPr>
          <p:cNvPr id="2051" name="Subtitle 2"/>
          <p:cNvSpPr>
            <a:spLocks noGrp="1"/>
          </p:cNvSpPr>
          <p:nvPr>
            <p:ph type="subTitle" idx="1"/>
          </p:nvPr>
        </p:nvSpPr>
        <p:spPr/>
        <p:txBody>
          <a:bodyPr/>
          <a:lstStyle/>
          <a:p>
            <a:pPr eaLnBrk="1" hangingPunct="1">
              <a:buFont typeface="Arial" charset="0"/>
              <a:buNone/>
              <a:defRPr/>
            </a:pPr>
            <a:endParaRPr lang="fr-FR" dirty="0" smtClean="0">
              <a:solidFill>
                <a:srgbClr val="898989"/>
              </a:solidFill>
              <a:latin typeface="+mj-lt"/>
              <a:ea typeface="+mn-ea"/>
              <a:cs typeface="+mn-cs"/>
            </a:endParaRPr>
          </a:p>
          <a:p>
            <a:pPr eaLnBrk="1" hangingPunct="1">
              <a:buFont typeface="Arial" charset="0"/>
              <a:buNone/>
              <a:defRPr/>
            </a:pPr>
            <a:r>
              <a:rPr lang="fr-FR" dirty="0" smtClean="0">
                <a:solidFill>
                  <a:srgbClr val="898989"/>
                </a:solidFill>
                <a:latin typeface="+mj-lt"/>
                <a:ea typeface="+mn-ea"/>
                <a:cs typeface="+mn-cs"/>
              </a:rPr>
              <a:t>Session 2.2.2 </a:t>
            </a:r>
          </a:p>
          <a:p>
            <a:pPr eaLnBrk="1" hangingPunct="1">
              <a:buFont typeface="Arial" charset="0"/>
              <a:buNone/>
              <a:defRPr/>
            </a:pPr>
            <a:r>
              <a:rPr lang="fr-FR" dirty="0" smtClean="0">
                <a:solidFill>
                  <a:srgbClr val="898989"/>
                </a:solidFill>
                <a:latin typeface="+mj-lt"/>
                <a:ea typeface="+mn-ea"/>
                <a:cs typeface="+mn-cs"/>
              </a:rPr>
              <a:t>Présentation de l’étude de cas</a:t>
            </a:r>
          </a:p>
        </p:txBody>
      </p:sp>
      <p:pic>
        <p:nvPicPr>
          <p:cNvPr id="14339" name="Picture 3" descr="COE.png"/>
          <p:cNvPicPr>
            <a:picLocks noChangeAspect="1"/>
          </p:cNvPicPr>
          <p:nvPr/>
        </p:nvPicPr>
        <p:blipFill>
          <a:blip r:embed="rId3"/>
          <a:srcRect/>
          <a:stretch>
            <a:fillRect/>
          </a:stretch>
        </p:blipFill>
        <p:spPr bwMode="auto">
          <a:xfrm>
            <a:off x="1517650" y="552450"/>
            <a:ext cx="6108700" cy="1104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2762250"/>
            <a:ext cx="8229600" cy="1143000"/>
          </a:xfrm>
        </p:spPr>
        <p:txBody>
          <a:bodyPr/>
          <a:lstStyle/>
          <a:p>
            <a:r>
              <a:rPr lang="fr-FR" sz="4000" b="1" dirty="0" smtClean="0"/>
              <a:t>2</a:t>
            </a:r>
            <a:r>
              <a:rPr lang="fr-FR" sz="4000" b="1" baseline="30000" dirty="0" smtClean="0"/>
              <a:t>e</a:t>
            </a:r>
            <a:r>
              <a:rPr lang="fr-FR" sz="4000" b="1" dirty="0" smtClean="0">
                <a:latin typeface="Calibri"/>
              </a:rPr>
              <a:t> partie</a:t>
            </a:r>
            <a:r>
              <a:rPr lang="fr-FR" sz="4000" b="1" dirty="0" smtClean="0">
                <a:latin typeface="Times New Roman"/>
              </a:rPr>
              <a:t> </a:t>
            </a:r>
            <a:r>
              <a:rPr lang="fr-FR" sz="4000" b="1" dirty="0" smtClean="0"/>
              <a:t>:</a:t>
            </a:r>
            <a:br>
              <a:rPr lang="fr-FR" sz="4000" b="1" dirty="0" smtClean="0"/>
            </a:br>
            <a:r>
              <a:rPr lang="fr-FR" sz="4000" b="1" dirty="0" smtClean="0"/>
              <a:t>Structure de l’affaire</a:t>
            </a:r>
            <a:br>
              <a:rPr lang="fr-FR" sz="4000" b="1" dirty="0" smtClean="0"/>
            </a:br>
            <a:endParaRPr lang="fr-FR" sz="4000" dirty="0" smtClean="0"/>
          </a:p>
        </p:txBody>
      </p:sp>
      <p:pic>
        <p:nvPicPr>
          <p:cNvPr id="31746" name="Picture 3"/>
          <p:cNvPicPr>
            <a:picLocks noGrp="1" noChangeAspect="1" noChangeArrowheads="1"/>
          </p:cNvPicPr>
          <p:nvPr>
            <p:ph sz="quarter" idx="1"/>
          </p:nvPr>
        </p:nvPicPr>
        <p:blipFill>
          <a:blip r:embed="rId3"/>
          <a:srcRect/>
          <a:stretch>
            <a:fillRect/>
          </a:stretch>
        </p:blipFill>
        <p:spPr>
          <a:xfrm>
            <a:off x="6786563" y="4643438"/>
            <a:ext cx="1962150" cy="1766887"/>
          </a:xfrm>
        </p:spPr>
      </p:pic>
      <p:sp>
        <p:nvSpPr>
          <p:cNvPr id="31747" name="Čuvar mesta za broj slajda 1"/>
          <p:cNvSpPr>
            <a:spLocks noGrp="1"/>
          </p:cNvSpPr>
          <p:nvPr>
            <p:ph type="sldNum" sz="quarter" idx="12"/>
          </p:nvPr>
        </p:nvSpPr>
        <p:spPr bwMode="auto">
          <a:noFill/>
          <a:ln>
            <a:miter lim="800000"/>
            <a:headEnd/>
            <a:tailEnd/>
          </a:ln>
        </p:spPr>
        <p:txBody>
          <a:bodyPr/>
          <a:lstStyle/>
          <a:p>
            <a:r>
              <a:rPr lang="en-US" dirty="0"/>
              <a:t>!</a:t>
            </a:r>
            <a:fld id="{9BFFC751-0A09-46E6-96A8-D7412EA46675}" type="slidenum">
              <a:rPr lang="en-US"/>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p:cNvSpPr>
          <p:nvPr>
            <p:ph type="body" idx="1"/>
          </p:nvPr>
        </p:nvSpPr>
        <p:spPr>
          <a:xfrm>
            <a:off x="457200" y="1004888"/>
            <a:ext cx="8229600" cy="4525962"/>
          </a:xfrm>
        </p:spPr>
        <p:txBody>
          <a:bodyPr/>
          <a:lstStyle/>
          <a:p>
            <a:endParaRPr lang="fr-FR" sz="2800" dirty="0" smtClean="0">
              <a:cs typeface="ＭＳ Ｐゴシック" pitchFamily="34" charset="-128"/>
            </a:endParaRPr>
          </a:p>
          <a:p>
            <a:r>
              <a:rPr lang="fr-FR" sz="2600" dirty="0" smtClean="0">
                <a:cs typeface="ＭＳ Ｐゴシック" pitchFamily="34" charset="-128"/>
              </a:rPr>
              <a:t>La </a:t>
            </a:r>
            <a:r>
              <a:rPr lang="fr-FR" sz="2600" b="1" dirty="0" smtClean="0">
                <a:cs typeface="ＭＳ Ｐゴシック" pitchFamily="34" charset="-128"/>
              </a:rPr>
              <a:t>Federal Bank of Atlantis (FBA) est une banque bien connue, sérieuse et prospère.</a:t>
            </a:r>
            <a:endParaRPr lang="fr-FR" sz="2600" dirty="0" smtClean="0">
              <a:cs typeface="ＭＳ Ｐゴシック" pitchFamily="34" charset="-128"/>
            </a:endParaRPr>
          </a:p>
          <a:p>
            <a:r>
              <a:rPr lang="fr-FR" sz="2600" b="1" dirty="0" smtClean="0">
                <a:cs typeface="ＭＳ Ｐゴシック" pitchFamily="34" charset="-128"/>
              </a:rPr>
              <a:t>Elle lance une obligation spéciale pour son anniversaire.</a:t>
            </a:r>
            <a:endParaRPr lang="fr-FR" sz="2600" dirty="0" smtClean="0">
              <a:cs typeface="ＭＳ Ｐゴシック" pitchFamily="34" charset="-128"/>
            </a:endParaRPr>
          </a:p>
          <a:p>
            <a:r>
              <a:rPr lang="fr-FR" sz="2600" dirty="0" smtClean="0">
                <a:cs typeface="ＭＳ Ｐゴシック" pitchFamily="34" charset="-128"/>
              </a:rPr>
              <a:t>Le</a:t>
            </a:r>
            <a:r>
              <a:rPr lang="fr-FR" sz="2600" b="1" dirty="0" smtClean="0">
                <a:cs typeface="ＭＳ Ｐゴシック" pitchFamily="34" charset="-128"/>
              </a:rPr>
              <a:t> Département de la logistique et des opérations (DLO) est en charge de l’organisation logistique de ce projet.</a:t>
            </a:r>
            <a:endParaRPr lang="fr-FR" sz="2600" dirty="0" smtClean="0">
              <a:cs typeface="ＭＳ Ｐゴシック" pitchFamily="34" charset="-128"/>
            </a:endParaRPr>
          </a:p>
          <a:p>
            <a:r>
              <a:rPr lang="fr-FR" sz="2600" b="1" dirty="0" smtClean="0">
                <a:cs typeface="ＭＳ Ｐゴシック" pitchFamily="34" charset="-128"/>
              </a:rPr>
              <a:t>United Bank Printing </a:t>
            </a:r>
            <a:r>
              <a:rPr lang="fr-FR" sz="2600" dirty="0" smtClean="0">
                <a:cs typeface="ＭＳ Ｐゴシック" pitchFamily="34" charset="-128"/>
              </a:rPr>
              <a:t>(UBP) fournira le matériel d’impression</a:t>
            </a:r>
            <a:r>
              <a:rPr lang="fr-FR" sz="2600" b="1" dirty="0" smtClean="0">
                <a:cs typeface="ＭＳ Ｐゴシック" pitchFamily="34" charset="-128"/>
              </a:rPr>
              <a:t>.</a:t>
            </a:r>
            <a:endParaRPr lang="fr-FR" sz="2600" dirty="0" smtClean="0">
              <a:cs typeface="ＭＳ Ｐゴシック" pitchFamily="34" charset="-128"/>
            </a:endParaRPr>
          </a:p>
          <a:p>
            <a:r>
              <a:rPr lang="fr-FR" sz="2600" dirty="0" smtClean="0">
                <a:cs typeface="ＭＳ Ｐゴシック" pitchFamily="34" charset="-128"/>
              </a:rPr>
              <a:t>Le DLO associe le </a:t>
            </a:r>
            <a:r>
              <a:rPr lang="fr-FR" sz="2600" b="1" dirty="0" smtClean="0">
                <a:cs typeface="ＭＳ Ｐゴシック" pitchFamily="34" charset="-128"/>
              </a:rPr>
              <a:t>Département des finances de la FBA à la logistique de l’opération.</a:t>
            </a:r>
            <a:endParaRPr lang="fr-FR" sz="2600" dirty="0" smtClean="0">
              <a:cs typeface="ＭＳ Ｐゴシック" pitchFamily="34" charset="-128"/>
            </a:endParaRPr>
          </a:p>
          <a:p>
            <a:pPr eaLnBrk="1" hangingPunct="1"/>
            <a:endParaRPr lang="fr-FR" b="1" dirty="0" smtClean="0">
              <a:cs typeface="ＭＳ Ｐゴシック" pitchFamily="34" charset="-128"/>
            </a:endParaRPr>
          </a:p>
        </p:txBody>
      </p:sp>
      <p:sp>
        <p:nvSpPr>
          <p:cNvPr id="32770" name="Title 1"/>
          <p:cNvSpPr>
            <a:spLocks noGrp="1"/>
          </p:cNvSpPr>
          <p:nvPr>
            <p:ph type="title"/>
          </p:nvPr>
        </p:nvSpPr>
        <p:spPr>
          <a:xfrm>
            <a:off x="457200" y="182563"/>
            <a:ext cx="8229600" cy="774700"/>
          </a:xfrm>
        </p:spPr>
        <p:txBody>
          <a:bodyPr/>
          <a:lstStyle/>
          <a:p>
            <a:r>
              <a:rPr lang="fr-FR" b="1" dirty="0" smtClean="0"/>
              <a:t>Structure de l’affaire</a:t>
            </a:r>
          </a:p>
        </p:txBody>
      </p:sp>
      <p:sp>
        <p:nvSpPr>
          <p:cNvPr id="32771" name="Čuvar mesta za broj slajda 1"/>
          <p:cNvSpPr>
            <a:spLocks noGrp="1"/>
          </p:cNvSpPr>
          <p:nvPr>
            <p:ph type="sldNum" sz="quarter" idx="12"/>
          </p:nvPr>
        </p:nvSpPr>
        <p:spPr bwMode="auto">
          <a:noFill/>
          <a:ln>
            <a:miter lim="800000"/>
            <a:headEnd/>
            <a:tailEnd/>
          </a:ln>
        </p:spPr>
        <p:txBody>
          <a:bodyPr/>
          <a:lstStyle/>
          <a:p>
            <a:r>
              <a:rPr lang="en-US" dirty="0"/>
              <a:t>!</a:t>
            </a:r>
            <a:fld id="{262C3F18-16FA-443A-991B-2419ECB4AD28}" type="slidenum">
              <a:rPr lang="en-US"/>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p:cNvSpPr>
          <p:nvPr>
            <p:ph type="body" idx="1"/>
          </p:nvPr>
        </p:nvSpPr>
        <p:spPr>
          <a:xfrm>
            <a:off x="457200" y="1004888"/>
            <a:ext cx="8229600" cy="4525962"/>
          </a:xfrm>
        </p:spPr>
        <p:txBody>
          <a:bodyPr/>
          <a:lstStyle/>
          <a:p>
            <a:pPr>
              <a:buFont typeface="Arial" charset="0"/>
              <a:buChar char="•"/>
              <a:defRPr/>
            </a:pPr>
            <a:endParaRPr lang="en-US" sz="2800" dirty="0" smtClean="0">
              <a:cs typeface="MS PGothic" charset="0"/>
            </a:endParaRPr>
          </a:p>
          <a:p>
            <a:pPr>
              <a:buFont typeface="Arial" charset="0"/>
              <a:buChar char="•"/>
              <a:defRPr/>
            </a:pPr>
            <a:r>
              <a:rPr lang="fr-FR" sz="2600" b="1" dirty="0" smtClean="0">
                <a:cs typeface="MS PGothic" charset="0"/>
              </a:rPr>
              <a:t>En raison des congés d’été, </a:t>
            </a:r>
            <a:r>
              <a:rPr lang="fr-FR" sz="2600" dirty="0" smtClean="0">
                <a:cs typeface="MS PGothic" charset="0"/>
              </a:rPr>
              <a:t>des employés fraîchement recrutés ont été mis à contribution.</a:t>
            </a:r>
          </a:p>
          <a:p>
            <a:pPr>
              <a:buFont typeface="Arial" charset="0"/>
              <a:buChar char="•"/>
              <a:defRPr/>
            </a:pPr>
            <a:r>
              <a:rPr lang="fr-FR" sz="2600" b="1" dirty="0" smtClean="0">
                <a:cs typeface="MS PGothic" charset="0"/>
              </a:rPr>
              <a:t>Un jeune employé est soupçonné d’être membre d’un groupe criminel </a:t>
            </a:r>
            <a:r>
              <a:rPr lang="fr-FR" sz="2600" dirty="0" smtClean="0">
                <a:cs typeface="MS PGothic" charset="0"/>
              </a:rPr>
              <a:t>et d’avoir postulé à une fonction subalterne au DLO pour pouvoir accéder aux ordinateurs de la FBA.</a:t>
            </a:r>
          </a:p>
          <a:p>
            <a:pPr>
              <a:buFont typeface="Arial" charset="0"/>
              <a:buChar char="•"/>
              <a:defRPr/>
            </a:pPr>
            <a:r>
              <a:rPr lang="fr-FR" sz="2600" b="1" dirty="0" smtClean="0">
                <a:cs typeface="MS PGothic" charset="0"/>
              </a:rPr>
              <a:t>Il visait à y installer un logiciel espion </a:t>
            </a:r>
            <a:r>
              <a:rPr lang="fr-FR" sz="2600" dirty="0" smtClean="0">
                <a:cs typeface="MS PGothic" charset="0"/>
              </a:rPr>
              <a:t>capable de produire des copies de la correspondance électronique.</a:t>
            </a:r>
          </a:p>
          <a:p>
            <a:pPr marL="0" indent="0">
              <a:buFont typeface="Arial" charset="0"/>
              <a:buNone/>
              <a:defRPr/>
            </a:pPr>
            <a:endParaRPr lang="en-US" sz="2800" dirty="0" smtClean="0">
              <a:cs typeface="MS PGothic" charset="0"/>
            </a:endParaRPr>
          </a:p>
          <a:p>
            <a:pPr eaLnBrk="1" hangingPunct="1">
              <a:buFont typeface="Arial" charset="0"/>
              <a:buChar char="•"/>
              <a:defRPr/>
            </a:pPr>
            <a:endParaRPr lang="pt-PT" altLang="x-none" b="1" dirty="0" smtClean="0">
              <a:cs typeface="MS PGothic" charset="0"/>
            </a:endParaRPr>
          </a:p>
        </p:txBody>
      </p:sp>
      <p:sp>
        <p:nvSpPr>
          <p:cNvPr id="34818" name="Title 1"/>
          <p:cNvSpPr>
            <a:spLocks noGrp="1"/>
          </p:cNvSpPr>
          <p:nvPr>
            <p:ph type="title"/>
          </p:nvPr>
        </p:nvSpPr>
        <p:spPr>
          <a:xfrm>
            <a:off x="457200" y="182563"/>
            <a:ext cx="8229600" cy="774700"/>
          </a:xfrm>
        </p:spPr>
        <p:txBody>
          <a:bodyPr/>
          <a:lstStyle/>
          <a:p>
            <a:r>
              <a:rPr lang="fr-FR" b="1" dirty="0" smtClean="0"/>
              <a:t>Structure de l’affaire</a:t>
            </a:r>
          </a:p>
        </p:txBody>
      </p:sp>
      <p:sp>
        <p:nvSpPr>
          <p:cNvPr id="34819" name="Čuvar mesta za broj slajda 1"/>
          <p:cNvSpPr>
            <a:spLocks noGrp="1"/>
          </p:cNvSpPr>
          <p:nvPr>
            <p:ph type="sldNum" sz="quarter" idx="12"/>
          </p:nvPr>
        </p:nvSpPr>
        <p:spPr bwMode="auto">
          <a:noFill/>
          <a:ln>
            <a:miter lim="800000"/>
            <a:headEnd/>
            <a:tailEnd/>
          </a:ln>
        </p:spPr>
        <p:txBody>
          <a:bodyPr/>
          <a:lstStyle/>
          <a:p>
            <a:r>
              <a:rPr lang="en-US" dirty="0"/>
              <a:t>!</a:t>
            </a:r>
            <a:fld id="{36D66801-48BC-4BBD-A771-BA291B95EDAC}" type="slidenum">
              <a:rPr lang="en-US"/>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3"/>
          <p:cNvSpPr>
            <a:spLocks noGrp="1"/>
          </p:cNvSpPr>
          <p:nvPr>
            <p:ph type="body" idx="1"/>
          </p:nvPr>
        </p:nvSpPr>
        <p:spPr>
          <a:xfrm>
            <a:off x="457200" y="1004888"/>
            <a:ext cx="8229600" cy="4525962"/>
          </a:xfrm>
        </p:spPr>
        <p:txBody>
          <a:bodyPr/>
          <a:lstStyle/>
          <a:p>
            <a:pPr algn="just"/>
            <a:endParaRPr lang="fr-FR" sz="2800" i="1" dirty="0" smtClean="0">
              <a:cs typeface="ＭＳ Ｐゴシック" pitchFamily="34" charset="-128"/>
            </a:endParaRPr>
          </a:p>
          <a:p>
            <a:pPr algn="just"/>
            <a:r>
              <a:rPr lang="fr-FR" altLang="ja-JP" sz="2600" i="1" dirty="0" smtClean="0">
                <a:cs typeface="ＭＳ Ｐゴシック" pitchFamily="34" charset="-128"/>
              </a:rPr>
              <a:t>« La FBA commande à UBP 20 000 impressions sur papier spécial pour un montant de 300 000 euros. Les départements concernés au sein de la FBA et d’UBP entament les démarches logistiques et financières ».</a:t>
            </a:r>
          </a:p>
          <a:p>
            <a:pPr algn="just"/>
            <a:r>
              <a:rPr lang="fr-FR" sz="2400" dirty="0" smtClean="0">
                <a:cs typeface="ＭＳ Ｐゴシック" pitchFamily="34" charset="-128"/>
              </a:rPr>
              <a:t>La Docklands Security Bank of Norland, banque désignée par UBP pour le transfert de fonds, apparaît dans le cercle des entreprises concernées. </a:t>
            </a:r>
          </a:p>
          <a:p>
            <a:pPr algn="just"/>
            <a:r>
              <a:rPr lang="fr-FR" sz="2400" dirty="0" smtClean="0">
                <a:cs typeface="ＭＳ Ｐゴシック" pitchFamily="34" charset="-128"/>
              </a:rPr>
              <a:t>La FBA verse sans problème un paiement anticipé de 100 000 euros sur le compte d’UBP à la DSBN. </a:t>
            </a:r>
          </a:p>
          <a:p>
            <a:pPr algn="just"/>
            <a:r>
              <a:rPr lang="fr-FR" sz="2400" dirty="0" smtClean="0">
                <a:cs typeface="ＭＳ Ｐゴシック" pitchFamily="34" charset="-128"/>
              </a:rPr>
              <a:t>Cette opération a nécessité l’usage d’identifiants SWIFT et IBAN. </a:t>
            </a:r>
          </a:p>
          <a:p>
            <a:pPr algn="just"/>
            <a:endParaRPr lang="fr-FR" sz="2800" dirty="0" smtClean="0">
              <a:cs typeface="ＭＳ Ｐゴシック" pitchFamily="34" charset="-128"/>
            </a:endParaRPr>
          </a:p>
          <a:p>
            <a:pPr algn="just">
              <a:buFont typeface="Arial" pitchFamily="34" charset="0"/>
              <a:buNone/>
            </a:pPr>
            <a:endParaRPr lang="fr-FR" sz="2800" dirty="0" smtClean="0">
              <a:cs typeface="ＭＳ Ｐゴシック" pitchFamily="34" charset="-128"/>
            </a:endParaRPr>
          </a:p>
          <a:p>
            <a:pPr algn="just" eaLnBrk="1" hangingPunct="1"/>
            <a:endParaRPr lang="fr-FR" b="1" dirty="0" smtClean="0">
              <a:cs typeface="ＭＳ Ｐゴシック" pitchFamily="34" charset="-128"/>
            </a:endParaRPr>
          </a:p>
        </p:txBody>
      </p:sp>
      <p:sp>
        <p:nvSpPr>
          <p:cNvPr id="36866" name="Title 1"/>
          <p:cNvSpPr>
            <a:spLocks noGrp="1"/>
          </p:cNvSpPr>
          <p:nvPr>
            <p:ph type="title"/>
          </p:nvPr>
        </p:nvSpPr>
        <p:spPr>
          <a:xfrm>
            <a:off x="457200" y="182563"/>
            <a:ext cx="8229600" cy="774700"/>
          </a:xfrm>
        </p:spPr>
        <p:txBody>
          <a:bodyPr/>
          <a:lstStyle/>
          <a:p>
            <a:r>
              <a:rPr lang="fr-FR" b="1" dirty="0" smtClean="0"/>
              <a:t>Structure de l’affaire</a:t>
            </a:r>
          </a:p>
        </p:txBody>
      </p:sp>
      <p:sp>
        <p:nvSpPr>
          <p:cNvPr id="36867" name="Čuvar mesta za broj slajda 1"/>
          <p:cNvSpPr>
            <a:spLocks noGrp="1"/>
          </p:cNvSpPr>
          <p:nvPr>
            <p:ph type="sldNum" sz="quarter" idx="12"/>
          </p:nvPr>
        </p:nvSpPr>
        <p:spPr bwMode="auto">
          <a:noFill/>
          <a:ln>
            <a:miter lim="800000"/>
            <a:headEnd/>
            <a:tailEnd/>
          </a:ln>
        </p:spPr>
        <p:txBody>
          <a:bodyPr/>
          <a:lstStyle/>
          <a:p>
            <a:r>
              <a:rPr lang="en-US" dirty="0"/>
              <a:t>!</a:t>
            </a:r>
            <a:fld id="{85D92950-FC94-4EBD-BF75-17F6951E3552}" type="slidenum">
              <a:rPr lang="en-US"/>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38914"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en-GB" sz="5400" b="1" dirty="0">
                <a:latin typeface="Calibri" pitchFamily="34" charset="0"/>
              </a:rPr>
              <a:t>Questions</a:t>
            </a:r>
          </a:p>
        </p:txBody>
      </p:sp>
      <p:sp>
        <p:nvSpPr>
          <p:cNvPr id="38915" name="Čuvar mesta za broj slajda 1"/>
          <p:cNvSpPr>
            <a:spLocks noGrp="1"/>
          </p:cNvSpPr>
          <p:nvPr>
            <p:ph type="sldNum" sz="quarter" idx="12"/>
          </p:nvPr>
        </p:nvSpPr>
        <p:spPr bwMode="auto">
          <a:noFill/>
          <a:ln>
            <a:miter lim="800000"/>
            <a:headEnd/>
            <a:tailEnd/>
          </a:ln>
        </p:spPr>
        <p:txBody>
          <a:bodyPr/>
          <a:lstStyle/>
          <a:p>
            <a:r>
              <a:rPr lang="en-US" dirty="0"/>
              <a:t>!</a:t>
            </a:r>
            <a:fld id="{CD56A7D4-0EB6-4828-A67B-58E1A556BB16}" type="slidenum">
              <a:rPr lang="en-US"/>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457200" y="2762250"/>
            <a:ext cx="8229600" cy="1143000"/>
          </a:xfrm>
        </p:spPr>
        <p:txBody>
          <a:bodyPr/>
          <a:lstStyle/>
          <a:p>
            <a:pPr>
              <a:lnSpc>
                <a:spcPct val="90000"/>
              </a:lnSpc>
            </a:pPr>
            <a:r>
              <a:rPr lang="fr-FR" sz="4000" b="1" dirty="0" smtClean="0"/>
              <a:t>3</a:t>
            </a:r>
            <a:r>
              <a:rPr lang="fr-FR" sz="4000" b="1" baseline="30000" dirty="0" smtClean="0"/>
              <a:t>e</a:t>
            </a:r>
            <a:r>
              <a:rPr lang="fr-FR" sz="4000" b="1" dirty="0" smtClean="0"/>
              <a:t> partie :</a:t>
            </a:r>
            <a:br>
              <a:rPr lang="fr-FR" sz="4000" b="1" dirty="0" smtClean="0"/>
            </a:br>
            <a:r>
              <a:rPr lang="fr-FR" sz="4000" b="1" dirty="0" smtClean="0"/>
              <a:t>Perpétration</a:t>
            </a:r>
          </a:p>
        </p:txBody>
      </p:sp>
      <p:pic>
        <p:nvPicPr>
          <p:cNvPr id="40962" name="Picture 3"/>
          <p:cNvPicPr>
            <a:picLocks noGrp="1" noChangeAspect="1" noChangeArrowheads="1"/>
          </p:cNvPicPr>
          <p:nvPr>
            <p:ph sz="quarter" idx="1"/>
          </p:nvPr>
        </p:nvPicPr>
        <p:blipFill>
          <a:blip r:embed="rId2"/>
          <a:srcRect/>
          <a:stretch>
            <a:fillRect/>
          </a:stretch>
        </p:blipFill>
        <p:spPr>
          <a:xfrm>
            <a:off x="6786563" y="4643438"/>
            <a:ext cx="1962150" cy="1766887"/>
          </a:xfrm>
        </p:spPr>
      </p:pic>
      <p:sp>
        <p:nvSpPr>
          <p:cNvPr id="40963" name="Čuvar mesta za broj slajda 1"/>
          <p:cNvSpPr>
            <a:spLocks noGrp="1"/>
          </p:cNvSpPr>
          <p:nvPr>
            <p:ph type="sldNum" sz="quarter" idx="12"/>
          </p:nvPr>
        </p:nvSpPr>
        <p:spPr bwMode="auto">
          <a:noFill/>
          <a:ln>
            <a:miter lim="800000"/>
            <a:headEnd/>
            <a:tailEnd/>
          </a:ln>
        </p:spPr>
        <p:txBody>
          <a:bodyPr/>
          <a:lstStyle/>
          <a:p>
            <a:r>
              <a:rPr lang="en-US" dirty="0"/>
              <a:t>!</a:t>
            </a:r>
            <a:fld id="{094E2D32-45BC-40CF-ADA8-BB210AE0C7F3}" type="slidenum">
              <a:rPr lang="en-US"/>
              <a:pPr/>
              <a:t>15</a:t>
            </a:fld>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a:xfrm>
            <a:off x="457200" y="274638"/>
            <a:ext cx="8229600" cy="869950"/>
          </a:xfrm>
        </p:spPr>
        <p:txBody>
          <a:bodyPr/>
          <a:lstStyle/>
          <a:p>
            <a:r>
              <a:rPr lang="fr-FR" b="1" dirty="0" smtClean="0"/>
              <a:t>Perpétration</a:t>
            </a:r>
          </a:p>
        </p:txBody>
      </p:sp>
      <p:sp>
        <p:nvSpPr>
          <p:cNvPr id="41986" name="Content Placeholder 2"/>
          <p:cNvSpPr>
            <a:spLocks noGrp="1"/>
          </p:cNvSpPr>
          <p:nvPr>
            <p:ph sz="quarter" idx="1"/>
          </p:nvPr>
        </p:nvSpPr>
        <p:spPr/>
        <p:txBody>
          <a:bodyPr/>
          <a:lstStyle/>
          <a:p>
            <a:pPr lvl="0"/>
            <a:r>
              <a:rPr lang="fr-FR" sz="2800" b="1" dirty="0" smtClean="0"/>
              <a:t>Moment déclencheur </a:t>
            </a:r>
            <a:r>
              <a:rPr lang="fr-FR" sz="2800" dirty="0" smtClean="0"/>
              <a:t>pour la perpétration : via le logiciel espion, l’employé membre du groupe criminel peut suivre les échanges commerciaux entre la FBA et UBP.</a:t>
            </a:r>
          </a:p>
          <a:p>
            <a:pPr lvl="0"/>
            <a:r>
              <a:rPr lang="fr-FR" sz="2800" b="1" dirty="0" smtClean="0"/>
              <a:t>Identification </a:t>
            </a:r>
            <a:r>
              <a:rPr lang="fr-FR" sz="2800" dirty="0" smtClean="0"/>
              <a:t>du moment du paiement du solde et </a:t>
            </a:r>
            <a:r>
              <a:rPr lang="fr-FR" sz="2800" b="1" dirty="0" smtClean="0"/>
              <a:t>réaction rapide</a:t>
            </a:r>
            <a:r>
              <a:rPr lang="fr-FR" sz="2800" dirty="0" smtClean="0"/>
              <a:t>.</a:t>
            </a:r>
          </a:p>
          <a:p>
            <a:pPr lvl="0"/>
            <a:r>
              <a:rPr lang="fr-FR" sz="2800" b="1" dirty="0" smtClean="0"/>
              <a:t>Envoi de fausses factures préparées à l’avance </a:t>
            </a:r>
            <a:r>
              <a:rPr lang="fr-FR" sz="2800" dirty="0" smtClean="0"/>
              <a:t>avec les en-têtes d’e-mails d’UBP.</a:t>
            </a:r>
          </a:p>
          <a:p>
            <a:pPr lvl="0"/>
            <a:r>
              <a:rPr lang="fr-FR" sz="2800" dirty="0" smtClean="0"/>
              <a:t>Ajout de la notion d’</a:t>
            </a:r>
            <a:r>
              <a:rPr lang="fr-FR" sz="2800" b="1" dirty="0" smtClean="0"/>
              <a:t>urgence</a:t>
            </a:r>
            <a:r>
              <a:rPr lang="fr-FR" sz="2800" dirty="0" smtClean="0"/>
              <a:t>. </a:t>
            </a:r>
            <a:endParaRPr lang="fr-FR" sz="2800" dirty="0"/>
          </a:p>
        </p:txBody>
      </p:sp>
      <p:sp>
        <p:nvSpPr>
          <p:cNvPr id="41987" name="Slide Number Placeholder 3"/>
          <p:cNvSpPr>
            <a:spLocks noGrp="1"/>
          </p:cNvSpPr>
          <p:nvPr>
            <p:ph type="sldNum" sz="quarter" idx="12"/>
          </p:nvPr>
        </p:nvSpPr>
        <p:spPr bwMode="auto">
          <a:noFill/>
          <a:ln>
            <a:miter lim="800000"/>
            <a:headEnd/>
            <a:tailEnd/>
          </a:ln>
        </p:spPr>
        <p:txBody>
          <a:bodyPr/>
          <a:lstStyle/>
          <a:p>
            <a:r>
              <a:rPr lang="en-US" dirty="0"/>
              <a:t>!</a:t>
            </a:r>
            <a:fld id="{D1E2C0CA-2B87-4F51-9801-E227F205EFEE}" type="slidenum">
              <a:rPr lang="en-US"/>
              <a:pPr/>
              <a:t>16</a:t>
            </a:fld>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457200" y="274638"/>
            <a:ext cx="8229600" cy="869950"/>
          </a:xfrm>
        </p:spPr>
        <p:txBody>
          <a:bodyPr/>
          <a:lstStyle/>
          <a:p>
            <a:r>
              <a:rPr lang="fr-FR" b="1" dirty="0" smtClean="0"/>
              <a:t>Perpétration</a:t>
            </a:r>
          </a:p>
        </p:txBody>
      </p:sp>
      <p:sp>
        <p:nvSpPr>
          <p:cNvPr id="44034" name="Content Placeholder 2"/>
          <p:cNvSpPr>
            <a:spLocks noGrp="1"/>
          </p:cNvSpPr>
          <p:nvPr>
            <p:ph sz="quarter" idx="1"/>
          </p:nvPr>
        </p:nvSpPr>
        <p:spPr>
          <a:xfrm>
            <a:off x="457200" y="1427163"/>
            <a:ext cx="8229600" cy="4525962"/>
          </a:xfrm>
        </p:spPr>
        <p:txBody>
          <a:bodyPr/>
          <a:lstStyle/>
          <a:p>
            <a:pPr lvl="0"/>
            <a:r>
              <a:rPr lang="fr-FR" sz="2800" b="1" dirty="0" smtClean="0"/>
              <a:t>Les impressions ont été réalisées </a:t>
            </a:r>
            <a:r>
              <a:rPr lang="fr-FR" sz="2800" dirty="0" smtClean="0"/>
              <a:t>et UBP le signale à la FBA en demandant le versement du solde.</a:t>
            </a:r>
            <a:r>
              <a:rPr lang="en-US" sz="2800" dirty="0" smtClean="0"/>
              <a:t> </a:t>
            </a:r>
            <a:endParaRPr lang="fr-FR" sz="2800" dirty="0" smtClean="0"/>
          </a:p>
          <a:p>
            <a:pPr lvl="0"/>
            <a:r>
              <a:rPr lang="fr-FR" sz="2800" dirty="0" smtClean="0"/>
              <a:t>Via le logiciel espion, le</a:t>
            </a:r>
            <a:r>
              <a:rPr lang="fr-FR" sz="2800" b="1" dirty="0" smtClean="0"/>
              <a:t> membre infiltré </a:t>
            </a:r>
            <a:r>
              <a:rPr lang="fr-FR" sz="2800" dirty="0" smtClean="0"/>
              <a:t>du groupe criminel sait que l’opération est sur le point de se conclure.</a:t>
            </a:r>
            <a:r>
              <a:rPr lang="en-US" sz="2800" dirty="0" smtClean="0"/>
              <a:t> </a:t>
            </a:r>
            <a:endParaRPr lang="fr-FR" sz="2800" dirty="0" smtClean="0"/>
          </a:p>
          <a:p>
            <a:pPr lvl="0"/>
            <a:r>
              <a:rPr lang="fr-FR" sz="2800" b="1" dirty="0" smtClean="0"/>
              <a:t>Le groupe a enregistré une société prête-nom en Ostland </a:t>
            </a:r>
            <a:r>
              <a:rPr lang="fr-FR" sz="2800" dirty="0" smtClean="0"/>
              <a:t>et lui a ouvert un compte dans la succursale locale de la banque utilisée par UBP.</a:t>
            </a:r>
            <a:r>
              <a:rPr lang="en-US" sz="2800" dirty="0" smtClean="0"/>
              <a:t> </a:t>
            </a:r>
            <a:endParaRPr lang="fr-FR" sz="2800" dirty="0" smtClean="0"/>
          </a:p>
          <a:p>
            <a:pPr lvl="0"/>
            <a:r>
              <a:rPr lang="fr-FR" sz="2800" dirty="0" smtClean="0"/>
              <a:t>De</a:t>
            </a:r>
            <a:r>
              <a:rPr lang="fr-FR" sz="2800" b="1" dirty="0" smtClean="0"/>
              <a:t> faux documents</a:t>
            </a:r>
            <a:r>
              <a:rPr lang="fr-FR" sz="2800" dirty="0" smtClean="0"/>
              <a:t>, dont un élément capital – une facture – ont été préparés.</a:t>
            </a:r>
            <a:r>
              <a:rPr lang="en-US" sz="2800" dirty="0" smtClean="0"/>
              <a:t> </a:t>
            </a:r>
            <a:endParaRPr lang="fr-FR" sz="2800" dirty="0"/>
          </a:p>
        </p:txBody>
      </p:sp>
      <p:sp>
        <p:nvSpPr>
          <p:cNvPr id="44035" name="Slide Number Placeholder 3"/>
          <p:cNvSpPr>
            <a:spLocks noGrp="1"/>
          </p:cNvSpPr>
          <p:nvPr>
            <p:ph type="sldNum" sz="quarter" idx="12"/>
          </p:nvPr>
        </p:nvSpPr>
        <p:spPr bwMode="auto">
          <a:noFill/>
          <a:ln>
            <a:miter lim="800000"/>
            <a:headEnd/>
            <a:tailEnd/>
          </a:ln>
        </p:spPr>
        <p:txBody>
          <a:bodyPr/>
          <a:lstStyle/>
          <a:p>
            <a:r>
              <a:rPr lang="en-US" dirty="0"/>
              <a:t>!</a:t>
            </a:r>
            <a:fld id="{D2AC0ABD-C3AE-460D-A1D2-BFBD921F65C5}" type="slidenum">
              <a:rPr lang="en-US"/>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457200" y="274638"/>
            <a:ext cx="8229600" cy="869950"/>
          </a:xfrm>
        </p:spPr>
        <p:txBody>
          <a:bodyPr/>
          <a:lstStyle/>
          <a:p>
            <a:r>
              <a:rPr lang="fr-FR" b="1" dirty="0" smtClean="0"/>
              <a:t>Perpétration</a:t>
            </a:r>
          </a:p>
        </p:txBody>
      </p:sp>
      <p:sp>
        <p:nvSpPr>
          <p:cNvPr id="46082" name="Content Placeholder 2"/>
          <p:cNvSpPr>
            <a:spLocks noGrp="1"/>
          </p:cNvSpPr>
          <p:nvPr>
            <p:ph sz="quarter" idx="1"/>
          </p:nvPr>
        </p:nvSpPr>
        <p:spPr>
          <a:xfrm>
            <a:off x="457200" y="1427163"/>
            <a:ext cx="8229600" cy="4525962"/>
          </a:xfrm>
        </p:spPr>
        <p:txBody>
          <a:bodyPr/>
          <a:lstStyle/>
          <a:p>
            <a:pPr lvl="0" algn="ctr"/>
            <a:r>
              <a:rPr lang="fr-FR" sz="2800" b="1" dirty="0" smtClean="0">
                <a:solidFill>
                  <a:srgbClr val="FF0000"/>
                </a:solidFill>
              </a:rPr>
              <a:t>DIAPO À REVOIR </a:t>
            </a:r>
            <a:endParaRPr lang="fr-FR" sz="2800" dirty="0" smtClean="0">
              <a:solidFill>
                <a:srgbClr val="FF0000"/>
              </a:solidFill>
            </a:endParaRPr>
          </a:p>
          <a:p>
            <a:pPr lvl="0"/>
            <a:r>
              <a:rPr lang="fr-FR" sz="2800" b="1" dirty="0" smtClean="0"/>
              <a:t>Un serveur SMTP libre a été réservé et testé </a:t>
            </a:r>
            <a:r>
              <a:rPr lang="fr-FR" sz="2800" dirty="0" smtClean="0"/>
              <a:t>en vue d’envoyer de faux e-mails (on peut aussi simplifier l’exemple en mentionnant la création d’une adresse électronique très proche de l’originale).</a:t>
            </a:r>
            <a:r>
              <a:rPr lang="en-US" sz="2800" dirty="0" smtClean="0"/>
              <a:t> </a:t>
            </a:r>
            <a:endParaRPr lang="fr-FR" sz="2800" dirty="0" smtClean="0"/>
          </a:p>
          <a:p>
            <a:pPr lvl="0"/>
            <a:r>
              <a:rPr lang="fr-FR" sz="2800" b="1" dirty="0" smtClean="0"/>
              <a:t>La location du serveur SMTP libre a été payée en bitcoins.</a:t>
            </a:r>
            <a:r>
              <a:rPr lang="en-US" sz="2800" dirty="0" smtClean="0"/>
              <a:t> </a:t>
            </a:r>
            <a:endParaRPr lang="fr-FR" sz="2800" dirty="0" smtClean="0"/>
          </a:p>
          <a:p>
            <a:r>
              <a:rPr lang="fr-FR" sz="2800" b="1" dirty="0" smtClean="0"/>
              <a:t>De faux e-mails ont été préparés</a:t>
            </a:r>
            <a:r>
              <a:rPr lang="fr-FR" sz="2800" dirty="0" smtClean="0"/>
              <a:t>, avec les noms des véritables employés, des détails sur le contrat et des formulations déjà utilisées auparavant.</a:t>
            </a:r>
            <a:r>
              <a:rPr lang="en-US" sz="2800" dirty="0" smtClean="0"/>
              <a:t> </a:t>
            </a:r>
            <a:endParaRPr lang="en-US" sz="2800" dirty="0" smtClean="0">
              <a:cs typeface="ＭＳ Ｐゴシック" pitchFamily="34" charset="-128"/>
            </a:endParaRPr>
          </a:p>
        </p:txBody>
      </p:sp>
      <p:sp>
        <p:nvSpPr>
          <p:cNvPr id="46083" name="Slide Number Placeholder 3"/>
          <p:cNvSpPr>
            <a:spLocks noGrp="1"/>
          </p:cNvSpPr>
          <p:nvPr>
            <p:ph type="sldNum" sz="quarter" idx="12"/>
          </p:nvPr>
        </p:nvSpPr>
        <p:spPr bwMode="auto">
          <a:noFill/>
          <a:ln>
            <a:miter lim="800000"/>
            <a:headEnd/>
            <a:tailEnd/>
          </a:ln>
        </p:spPr>
        <p:txBody>
          <a:bodyPr/>
          <a:lstStyle/>
          <a:p>
            <a:r>
              <a:rPr lang="en-US" dirty="0"/>
              <a:t>!</a:t>
            </a:r>
            <a:fld id="{C8A2D5FC-E0B8-45E5-B2DF-3E97B81D2FE5}" type="slidenum">
              <a:rPr lang="en-US"/>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xfrm>
            <a:off x="457200" y="274638"/>
            <a:ext cx="8229600" cy="869950"/>
          </a:xfrm>
        </p:spPr>
        <p:txBody>
          <a:bodyPr/>
          <a:lstStyle/>
          <a:p>
            <a:r>
              <a:rPr lang="fr-FR" b="1" dirty="0" smtClean="0"/>
              <a:t>Perpétration</a:t>
            </a:r>
          </a:p>
        </p:txBody>
      </p:sp>
      <p:sp>
        <p:nvSpPr>
          <p:cNvPr id="48130" name="Content Placeholder 2"/>
          <p:cNvSpPr>
            <a:spLocks noGrp="1"/>
          </p:cNvSpPr>
          <p:nvPr>
            <p:ph sz="quarter" idx="1"/>
          </p:nvPr>
        </p:nvSpPr>
        <p:spPr>
          <a:xfrm>
            <a:off x="457200" y="1427163"/>
            <a:ext cx="8229600" cy="4525962"/>
          </a:xfrm>
        </p:spPr>
        <p:txBody>
          <a:bodyPr/>
          <a:lstStyle/>
          <a:p>
            <a:pPr lvl="0"/>
            <a:r>
              <a:rPr lang="fr-FR" sz="2800" b="1" dirty="0" smtClean="0"/>
              <a:t>La directrice financière de la FBA autorise le virement </a:t>
            </a:r>
            <a:r>
              <a:rPr lang="fr-FR" sz="2800" dirty="0" smtClean="0"/>
              <a:t>sur la base des documents présentés :</a:t>
            </a:r>
            <a:r>
              <a:rPr lang="fr-FR" sz="2800" b="1" dirty="0" smtClean="0"/>
              <a:t> </a:t>
            </a:r>
            <a:r>
              <a:rPr lang="fr-FR" sz="2800" dirty="0" smtClean="0"/>
              <a:t>faux e-mail d’UBP accompagné d’une fausse facture,</a:t>
            </a:r>
            <a:r>
              <a:rPr lang="fr-FR" sz="2800" b="1" dirty="0" smtClean="0"/>
              <a:t> </a:t>
            </a:r>
            <a:r>
              <a:rPr lang="fr-FR" sz="2800" dirty="0" smtClean="0"/>
              <a:t>renvoyant vers un compte dans un pays qui n’est celui d’aucune des deux entreprises. </a:t>
            </a:r>
          </a:p>
          <a:p>
            <a:pPr lvl="0"/>
            <a:r>
              <a:rPr lang="fr-FR" sz="2800" b="1" dirty="0" smtClean="0"/>
              <a:t>L’escroquerie est achevée : 200 000 euros sont virés sur le compte frauduleux.</a:t>
            </a:r>
            <a:endParaRPr lang="fr-FR" sz="2800" dirty="0" smtClean="0"/>
          </a:p>
          <a:p>
            <a:pPr lvl="0"/>
            <a:r>
              <a:rPr lang="fr-FR" sz="2800" b="1" dirty="0" smtClean="0"/>
              <a:t>Le Département des </a:t>
            </a:r>
            <a:r>
              <a:rPr lang="fr-FR" sz="2800" b="1" smtClean="0"/>
              <a:t>finances </a:t>
            </a:r>
            <a:r>
              <a:rPr lang="fr-FR" sz="2800" b="1" smtClean="0"/>
              <a:t>d’</a:t>
            </a:r>
            <a:r>
              <a:rPr lang="fr-FR" sz="2800" b="1" dirty="0" err="1" smtClean="0"/>
              <a:t>UBP</a:t>
            </a:r>
            <a:r>
              <a:rPr lang="fr-FR" sz="2800" b="1" dirty="0" smtClean="0"/>
              <a:t> </a:t>
            </a:r>
            <a:r>
              <a:rPr lang="fr-FR" sz="2800" b="1" dirty="0" smtClean="0"/>
              <a:t>vérifie son compte bancaire </a:t>
            </a:r>
            <a:r>
              <a:rPr lang="fr-FR" sz="2800" dirty="0" smtClean="0"/>
              <a:t>et répond à la FBA qu’aucun paiement n’a été reçu. </a:t>
            </a:r>
            <a:endParaRPr lang="fr-FR" sz="2800" dirty="0"/>
          </a:p>
        </p:txBody>
      </p:sp>
      <p:sp>
        <p:nvSpPr>
          <p:cNvPr id="48131" name="Slide Number Placeholder 3"/>
          <p:cNvSpPr>
            <a:spLocks noGrp="1"/>
          </p:cNvSpPr>
          <p:nvPr>
            <p:ph type="sldNum" sz="quarter" idx="12"/>
          </p:nvPr>
        </p:nvSpPr>
        <p:spPr bwMode="auto">
          <a:noFill/>
          <a:ln>
            <a:miter lim="800000"/>
            <a:headEnd/>
            <a:tailEnd/>
          </a:ln>
        </p:spPr>
        <p:txBody>
          <a:bodyPr/>
          <a:lstStyle/>
          <a:p>
            <a:r>
              <a:rPr lang="en-US" dirty="0"/>
              <a:t>!</a:t>
            </a:r>
            <a:fld id="{54CF870E-775D-4DEB-B596-A167A722F6BA}" type="slidenum">
              <a:rPr lang="en-US"/>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0"/>
            <a:ext cx="8229600" cy="774700"/>
          </a:xfrm>
        </p:spPr>
        <p:txBody>
          <a:bodyPr/>
          <a:lstStyle/>
          <a:p>
            <a:r>
              <a:rPr lang="fr-FR" b="1" dirty="0" smtClean="0"/>
              <a:t>Plan de la session</a:t>
            </a:r>
          </a:p>
        </p:txBody>
      </p:sp>
      <p:sp>
        <p:nvSpPr>
          <p:cNvPr id="16386" name="Content Placeholder 2"/>
          <p:cNvSpPr>
            <a:spLocks noGrp="1"/>
          </p:cNvSpPr>
          <p:nvPr>
            <p:ph idx="1"/>
          </p:nvPr>
        </p:nvSpPr>
        <p:spPr>
          <a:xfrm>
            <a:off x="457200" y="803275"/>
            <a:ext cx="8513763" cy="4761953"/>
          </a:xfrm>
        </p:spPr>
        <p:txBody>
          <a:bodyPr/>
          <a:lstStyle/>
          <a:p>
            <a:pPr>
              <a:lnSpc>
                <a:spcPct val="90000"/>
              </a:lnSpc>
            </a:pPr>
            <a:endParaRPr lang="fr-FR" sz="2600" b="1" dirty="0" smtClean="0">
              <a:cs typeface="ＭＳ Ｐゴシック" pitchFamily="34" charset="-128"/>
            </a:endParaRPr>
          </a:p>
          <a:p>
            <a:pPr>
              <a:lnSpc>
                <a:spcPct val="90000"/>
              </a:lnSpc>
            </a:pPr>
            <a:endParaRPr lang="fr-FR" sz="2600" b="1" dirty="0" smtClean="0">
              <a:cs typeface="ＭＳ Ｐゴシック" pitchFamily="34" charset="-128"/>
            </a:endParaRPr>
          </a:p>
          <a:p>
            <a:pPr>
              <a:lnSpc>
                <a:spcPct val="90000"/>
              </a:lnSpc>
            </a:pPr>
            <a:r>
              <a:rPr lang="fr-FR" sz="2600" b="1" dirty="0" smtClean="0">
                <a:cs typeface="ＭＳ Ｐゴシック" pitchFamily="34" charset="-128"/>
              </a:rPr>
              <a:t>1</a:t>
            </a:r>
            <a:r>
              <a:rPr lang="fr-FR" sz="2600" b="1" baseline="30000" dirty="0" smtClean="0">
                <a:cs typeface="ＭＳ Ｐゴシック" pitchFamily="34" charset="-128"/>
              </a:rPr>
              <a:t>re</a:t>
            </a:r>
            <a:r>
              <a:rPr lang="fr-FR" sz="2600" b="1" dirty="0" smtClean="0">
                <a:cs typeface="ＭＳ Ｐゴシック" pitchFamily="34" charset="-128"/>
              </a:rPr>
              <a:t> partie</a:t>
            </a:r>
            <a:br>
              <a:rPr lang="fr-FR" sz="2600" b="1" dirty="0" smtClean="0">
                <a:cs typeface="ＭＳ Ｐゴシック" pitchFamily="34" charset="-128"/>
              </a:rPr>
            </a:br>
            <a:r>
              <a:rPr lang="fr-FR" sz="2600" dirty="0" smtClean="0">
                <a:cs typeface="ＭＳ Ｐゴシック" pitchFamily="34" charset="-128"/>
              </a:rPr>
              <a:t>Présentation des acteurs clés</a:t>
            </a:r>
            <a:br>
              <a:rPr lang="fr-FR" sz="2600" dirty="0" smtClean="0">
                <a:cs typeface="ＭＳ Ｐゴシック" pitchFamily="34" charset="-128"/>
              </a:rPr>
            </a:br>
            <a:r>
              <a:rPr lang="fr-FR" sz="2600" b="1" dirty="0" smtClean="0">
                <a:cs typeface="ＭＳ Ｐゴシック" pitchFamily="34" charset="-128"/>
              </a:rPr>
              <a:t>2</a:t>
            </a:r>
            <a:r>
              <a:rPr lang="fr-FR" sz="2600" b="1" baseline="30000" dirty="0" smtClean="0">
                <a:cs typeface="ＭＳ Ｐゴシック" pitchFamily="34" charset="-128"/>
              </a:rPr>
              <a:t>e</a:t>
            </a:r>
            <a:r>
              <a:rPr lang="fr-FR" sz="2600" b="1" dirty="0" smtClean="0">
                <a:cs typeface="ＭＳ Ｐゴシック" pitchFamily="34" charset="-128"/>
              </a:rPr>
              <a:t> partie</a:t>
            </a:r>
            <a:br>
              <a:rPr lang="fr-FR" sz="2600" b="1" dirty="0" smtClean="0">
                <a:cs typeface="ＭＳ Ｐゴシック" pitchFamily="34" charset="-128"/>
              </a:rPr>
            </a:br>
            <a:r>
              <a:rPr lang="fr-FR" sz="2600" dirty="0" smtClean="0">
                <a:cs typeface="ＭＳ Ｐゴシック" pitchFamily="34" charset="-128"/>
              </a:rPr>
              <a:t>Structure de l’affaire</a:t>
            </a:r>
            <a:r>
              <a:rPr lang="fr-FR" sz="2600" b="1" dirty="0" smtClean="0">
                <a:cs typeface="ＭＳ Ｐゴシック" pitchFamily="34" charset="-128"/>
              </a:rPr>
              <a:t/>
            </a:r>
            <a:br>
              <a:rPr lang="fr-FR" sz="2600" b="1" dirty="0" smtClean="0">
                <a:cs typeface="ＭＳ Ｐゴシック" pitchFamily="34" charset="-128"/>
              </a:rPr>
            </a:br>
            <a:r>
              <a:rPr lang="fr-FR" sz="2600" b="1" dirty="0" smtClean="0">
                <a:cs typeface="ＭＳ Ｐゴシック" pitchFamily="34" charset="-128"/>
              </a:rPr>
              <a:t>3</a:t>
            </a:r>
            <a:r>
              <a:rPr lang="fr-FR" sz="2600" b="1" baseline="30000" dirty="0" smtClean="0">
                <a:cs typeface="ＭＳ Ｐゴシック" pitchFamily="34" charset="-128"/>
              </a:rPr>
              <a:t>e</a:t>
            </a:r>
            <a:r>
              <a:rPr lang="fr-FR" sz="2600" b="1" dirty="0" smtClean="0">
                <a:cs typeface="ＭＳ Ｐゴシック" pitchFamily="34" charset="-128"/>
              </a:rPr>
              <a:t> partie</a:t>
            </a:r>
            <a:br>
              <a:rPr lang="fr-FR" sz="2600" b="1" dirty="0" smtClean="0">
                <a:cs typeface="ＭＳ Ｐゴシック" pitchFamily="34" charset="-128"/>
              </a:rPr>
            </a:br>
            <a:r>
              <a:rPr lang="fr-FR" sz="2600" dirty="0" smtClean="0">
                <a:cs typeface="ＭＳ Ｐゴシック" pitchFamily="34" charset="-128"/>
              </a:rPr>
              <a:t>Perpétration</a:t>
            </a:r>
            <a:r>
              <a:rPr lang="fr-FR" sz="2600" b="1" dirty="0" smtClean="0">
                <a:cs typeface="ＭＳ Ｐゴシック" pitchFamily="34" charset="-128"/>
              </a:rPr>
              <a:t/>
            </a:r>
            <a:br>
              <a:rPr lang="fr-FR" sz="2600" b="1" dirty="0" smtClean="0">
                <a:cs typeface="ＭＳ Ｐゴシック" pitchFamily="34" charset="-128"/>
              </a:rPr>
            </a:br>
            <a:r>
              <a:rPr lang="fr-FR" sz="2600" b="1" dirty="0" smtClean="0">
                <a:cs typeface="ＭＳ Ｐゴシック" pitchFamily="34" charset="-128"/>
              </a:rPr>
              <a:t>4</a:t>
            </a:r>
            <a:r>
              <a:rPr lang="fr-FR" sz="2600" b="1" baseline="30000" dirty="0" smtClean="0">
                <a:cs typeface="ＭＳ Ｐゴシック" pitchFamily="34" charset="-128"/>
              </a:rPr>
              <a:t>e</a:t>
            </a:r>
            <a:r>
              <a:rPr lang="fr-FR" sz="2600" b="1" dirty="0" smtClean="0">
                <a:cs typeface="ＭＳ Ｐゴシック" pitchFamily="34" charset="-128"/>
              </a:rPr>
              <a:t> partie</a:t>
            </a:r>
            <a:br>
              <a:rPr lang="fr-FR" sz="2600" b="1" dirty="0" smtClean="0">
                <a:cs typeface="ＭＳ Ｐゴシック" pitchFamily="34" charset="-128"/>
              </a:rPr>
            </a:br>
            <a:r>
              <a:rPr lang="fr-FR" sz="2600" dirty="0" smtClean="0">
                <a:cs typeface="ＭＳ Ｐゴシック" pitchFamily="34" charset="-128"/>
              </a:rPr>
              <a:t>Début des investigations</a:t>
            </a:r>
            <a:r>
              <a:rPr lang="fr-FR" sz="2600" b="1" dirty="0" smtClean="0">
                <a:cs typeface="ＭＳ Ｐゴシック" pitchFamily="34" charset="-128"/>
              </a:rPr>
              <a:t/>
            </a:r>
            <a:br>
              <a:rPr lang="fr-FR" sz="2600" b="1" dirty="0" smtClean="0">
                <a:cs typeface="ＭＳ Ｐゴシック" pitchFamily="34" charset="-128"/>
              </a:rPr>
            </a:br>
            <a:r>
              <a:rPr lang="fr-FR" sz="2600" b="1" dirty="0" smtClean="0">
                <a:cs typeface="ＭＳ Ｐゴシック" pitchFamily="34" charset="-128"/>
              </a:rPr>
              <a:t>5</a:t>
            </a:r>
            <a:r>
              <a:rPr lang="fr-FR" sz="2600" b="1" baseline="30000" dirty="0" smtClean="0">
                <a:cs typeface="ＭＳ Ｐゴシック" pitchFamily="34" charset="-128"/>
              </a:rPr>
              <a:t>e</a:t>
            </a:r>
            <a:r>
              <a:rPr lang="fr-FR" sz="2600" b="1" dirty="0" smtClean="0">
                <a:cs typeface="ＭＳ Ｐゴシック" pitchFamily="34" charset="-128"/>
              </a:rPr>
              <a:t> partie</a:t>
            </a:r>
          </a:p>
          <a:p>
            <a:pPr>
              <a:lnSpc>
                <a:spcPct val="90000"/>
              </a:lnSpc>
            </a:pPr>
            <a:r>
              <a:rPr lang="fr-FR" sz="2600" dirty="0" smtClean="0">
                <a:cs typeface="ＭＳ Ｐゴシック" pitchFamily="34" charset="-128"/>
              </a:rPr>
              <a:t>Synthèse</a:t>
            </a:r>
          </a:p>
        </p:txBody>
      </p:sp>
      <p:sp>
        <p:nvSpPr>
          <p:cNvPr id="16387" name="Čuvar mesta za broj slajda 1"/>
          <p:cNvSpPr>
            <a:spLocks noGrp="1"/>
          </p:cNvSpPr>
          <p:nvPr>
            <p:ph type="sldNum" sz="quarter" idx="12"/>
          </p:nvPr>
        </p:nvSpPr>
        <p:spPr bwMode="auto">
          <a:noFill/>
          <a:ln>
            <a:miter lim="800000"/>
            <a:headEnd/>
            <a:tailEnd/>
          </a:ln>
        </p:spPr>
        <p:txBody>
          <a:bodyPr/>
          <a:lstStyle/>
          <a:p>
            <a:r>
              <a:rPr lang="en-US" dirty="0"/>
              <a:t>!</a:t>
            </a:r>
            <a:fld id="{F188AF2A-7847-4EDD-B3C4-497107ED868C}" type="slidenum">
              <a:rPr lang="en-US"/>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50178"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en-GB" sz="5400" b="1" dirty="0">
                <a:latin typeface="Calibri" pitchFamily="34" charset="0"/>
              </a:rPr>
              <a:t>Questions</a:t>
            </a:r>
          </a:p>
        </p:txBody>
      </p:sp>
      <p:sp>
        <p:nvSpPr>
          <p:cNvPr id="50179" name="Čuvar mesta za broj slajda 1"/>
          <p:cNvSpPr>
            <a:spLocks noGrp="1"/>
          </p:cNvSpPr>
          <p:nvPr>
            <p:ph type="sldNum" sz="quarter" idx="12"/>
          </p:nvPr>
        </p:nvSpPr>
        <p:spPr bwMode="auto">
          <a:noFill/>
          <a:ln>
            <a:miter lim="800000"/>
            <a:headEnd/>
            <a:tailEnd/>
          </a:ln>
        </p:spPr>
        <p:txBody>
          <a:bodyPr/>
          <a:lstStyle/>
          <a:p>
            <a:r>
              <a:rPr lang="en-US" dirty="0"/>
              <a:t>!</a:t>
            </a:r>
            <a:fld id="{9DBF0E09-6894-4C6E-AC27-EB7617DF3F05}" type="slidenum">
              <a:rPr lang="en-US"/>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457200" y="2762250"/>
            <a:ext cx="8229600" cy="1143000"/>
          </a:xfrm>
        </p:spPr>
        <p:txBody>
          <a:bodyPr/>
          <a:lstStyle/>
          <a:p>
            <a:r>
              <a:rPr lang="fr-FR" sz="3600" b="1" dirty="0" smtClean="0"/>
              <a:t>4</a:t>
            </a:r>
            <a:r>
              <a:rPr lang="fr-FR" sz="3600" b="1" baseline="30000" dirty="0" smtClean="0"/>
              <a:t>e</a:t>
            </a:r>
            <a:r>
              <a:rPr lang="fr-FR" sz="3600" b="1" dirty="0" smtClean="0"/>
              <a:t> partie :</a:t>
            </a:r>
            <a:br>
              <a:rPr lang="fr-FR" sz="3600" b="1" dirty="0" smtClean="0"/>
            </a:br>
            <a:r>
              <a:rPr lang="fr-FR" sz="3600" b="1" dirty="0" smtClean="0"/>
              <a:t>Début des investigations</a:t>
            </a:r>
          </a:p>
        </p:txBody>
      </p:sp>
      <p:pic>
        <p:nvPicPr>
          <p:cNvPr id="52226" name="Picture 3"/>
          <p:cNvPicPr>
            <a:picLocks noGrp="1" noChangeAspect="1" noChangeArrowheads="1"/>
          </p:cNvPicPr>
          <p:nvPr>
            <p:ph sz="quarter" idx="1"/>
          </p:nvPr>
        </p:nvPicPr>
        <p:blipFill>
          <a:blip r:embed="rId2"/>
          <a:srcRect/>
          <a:stretch>
            <a:fillRect/>
          </a:stretch>
        </p:blipFill>
        <p:spPr>
          <a:xfrm>
            <a:off x="6786563" y="4643438"/>
            <a:ext cx="1962150" cy="1766887"/>
          </a:xfrm>
        </p:spPr>
      </p:pic>
      <p:sp>
        <p:nvSpPr>
          <p:cNvPr id="52227" name="Čuvar mesta za broj slajda 2"/>
          <p:cNvSpPr>
            <a:spLocks noGrp="1"/>
          </p:cNvSpPr>
          <p:nvPr>
            <p:ph type="sldNum" sz="quarter" idx="12"/>
          </p:nvPr>
        </p:nvSpPr>
        <p:spPr bwMode="auto">
          <a:noFill/>
          <a:ln>
            <a:miter lim="800000"/>
            <a:headEnd/>
            <a:tailEnd/>
          </a:ln>
        </p:spPr>
        <p:txBody>
          <a:bodyPr/>
          <a:lstStyle/>
          <a:p>
            <a:r>
              <a:rPr lang="en-US" dirty="0"/>
              <a:t>!</a:t>
            </a:r>
            <a:fld id="{B49EF710-B0EF-4015-A6D9-25212ED8A93C}" type="slidenum">
              <a:rPr lang="en-US"/>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a:xfrm>
            <a:off x="457200" y="274638"/>
            <a:ext cx="8229600" cy="869950"/>
          </a:xfrm>
        </p:spPr>
        <p:txBody>
          <a:bodyPr/>
          <a:lstStyle/>
          <a:p>
            <a:r>
              <a:rPr lang="fr-FR" b="1" dirty="0" smtClean="0"/>
              <a:t>Début des investigations</a:t>
            </a:r>
          </a:p>
        </p:txBody>
      </p:sp>
      <p:sp>
        <p:nvSpPr>
          <p:cNvPr id="53250" name="Content Placeholder 2"/>
          <p:cNvSpPr>
            <a:spLocks noGrp="1"/>
          </p:cNvSpPr>
          <p:nvPr>
            <p:ph sz="quarter" idx="1"/>
          </p:nvPr>
        </p:nvSpPr>
        <p:spPr>
          <a:xfrm>
            <a:off x="457200" y="1427163"/>
            <a:ext cx="8229600" cy="4525962"/>
          </a:xfrm>
        </p:spPr>
        <p:txBody>
          <a:bodyPr/>
          <a:lstStyle/>
          <a:p>
            <a:pPr lvl="0"/>
            <a:r>
              <a:rPr lang="fr-FR" sz="2800" b="1" dirty="0" smtClean="0"/>
              <a:t>Recueil des dépositions </a:t>
            </a:r>
            <a:r>
              <a:rPr lang="fr-FR" sz="2800" dirty="0" smtClean="0"/>
              <a:t>des représentants de la FBA.</a:t>
            </a:r>
            <a:r>
              <a:rPr lang="en-US" sz="2800" dirty="0" smtClean="0"/>
              <a:t> </a:t>
            </a:r>
            <a:endParaRPr lang="fr-FR" sz="2800" dirty="0" smtClean="0"/>
          </a:p>
          <a:p>
            <a:pPr lvl="0"/>
            <a:r>
              <a:rPr lang="fr-FR" sz="2800" b="1" dirty="0" smtClean="0"/>
              <a:t>Obtention des preuves électroniques et autres auprès de la FBA.</a:t>
            </a:r>
            <a:r>
              <a:rPr lang="en-US" sz="2800" dirty="0" smtClean="0"/>
              <a:t> </a:t>
            </a:r>
            <a:endParaRPr lang="fr-FR" sz="2800" dirty="0" smtClean="0"/>
          </a:p>
          <a:p>
            <a:pPr lvl="0"/>
            <a:r>
              <a:rPr lang="fr-FR" sz="2800" b="1" dirty="0" smtClean="0"/>
              <a:t>Recueil des dépositions </a:t>
            </a:r>
            <a:r>
              <a:rPr lang="fr-FR" sz="2800" dirty="0" smtClean="0"/>
              <a:t>des représentants d’UBP.</a:t>
            </a:r>
            <a:r>
              <a:rPr lang="en-US" sz="2800" dirty="0" smtClean="0"/>
              <a:t> </a:t>
            </a:r>
            <a:endParaRPr lang="fr-FR" sz="2800" dirty="0" smtClean="0"/>
          </a:p>
          <a:p>
            <a:pPr lvl="0"/>
            <a:r>
              <a:rPr lang="fr-FR" sz="2800" b="1" dirty="0" smtClean="0"/>
              <a:t>Obtention des preuves électroniques et autres auprès d’UBP.</a:t>
            </a:r>
            <a:r>
              <a:rPr lang="en-US" sz="2800" dirty="0" smtClean="0"/>
              <a:t> </a:t>
            </a:r>
            <a:endParaRPr lang="fr-FR" sz="2800" dirty="0" smtClean="0"/>
          </a:p>
          <a:p>
            <a:pPr lvl="0"/>
            <a:r>
              <a:rPr lang="fr-FR" sz="2800" b="1" dirty="0" smtClean="0"/>
              <a:t>Recueil des dépositions </a:t>
            </a:r>
            <a:r>
              <a:rPr lang="fr-FR" sz="2800" dirty="0" smtClean="0"/>
              <a:t>des représentants de la DSBN en Norland et en Ostland.</a:t>
            </a:r>
            <a:r>
              <a:rPr lang="en-US" sz="2800" dirty="0" smtClean="0"/>
              <a:t> </a:t>
            </a:r>
            <a:endParaRPr lang="fr-FR" sz="2800" dirty="0"/>
          </a:p>
        </p:txBody>
      </p:sp>
      <p:sp>
        <p:nvSpPr>
          <p:cNvPr id="53251" name="Slide Number Placeholder 3"/>
          <p:cNvSpPr>
            <a:spLocks noGrp="1"/>
          </p:cNvSpPr>
          <p:nvPr>
            <p:ph type="sldNum" sz="quarter" idx="12"/>
          </p:nvPr>
        </p:nvSpPr>
        <p:spPr bwMode="auto">
          <a:noFill/>
          <a:ln>
            <a:miter lim="800000"/>
            <a:headEnd/>
            <a:tailEnd/>
          </a:ln>
        </p:spPr>
        <p:txBody>
          <a:bodyPr/>
          <a:lstStyle/>
          <a:p>
            <a:r>
              <a:rPr lang="en-US" dirty="0"/>
              <a:t>!</a:t>
            </a:r>
            <a:fld id="{B6404CEE-817A-4EA7-A080-DB3BF03DCAA6}" type="slidenum">
              <a:rPr lang="en-US"/>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a:xfrm>
            <a:off x="457200" y="274638"/>
            <a:ext cx="8229600" cy="869950"/>
          </a:xfrm>
        </p:spPr>
        <p:txBody>
          <a:bodyPr/>
          <a:lstStyle/>
          <a:p>
            <a:r>
              <a:rPr lang="fr-FR" b="1" dirty="0" smtClean="0"/>
              <a:t>Début des investigations</a:t>
            </a:r>
          </a:p>
        </p:txBody>
      </p:sp>
      <p:sp>
        <p:nvSpPr>
          <p:cNvPr id="55298" name="Content Placeholder 2"/>
          <p:cNvSpPr>
            <a:spLocks noGrp="1"/>
          </p:cNvSpPr>
          <p:nvPr>
            <p:ph sz="quarter" idx="1"/>
          </p:nvPr>
        </p:nvSpPr>
        <p:spPr>
          <a:xfrm>
            <a:off x="457200" y="1427163"/>
            <a:ext cx="8229600" cy="4525962"/>
          </a:xfrm>
        </p:spPr>
        <p:txBody>
          <a:bodyPr/>
          <a:lstStyle/>
          <a:p>
            <a:pPr lvl="0"/>
            <a:r>
              <a:rPr lang="fr-FR" sz="2800" b="1" dirty="0" smtClean="0"/>
              <a:t>Obtention des preuves électroniques et autres </a:t>
            </a:r>
            <a:r>
              <a:rPr lang="fr-FR" sz="2800" dirty="0" smtClean="0"/>
              <a:t>auprès des deux établissements bancaires.</a:t>
            </a:r>
            <a:r>
              <a:rPr lang="en-US" sz="2800" dirty="0" smtClean="0"/>
              <a:t> </a:t>
            </a:r>
            <a:endParaRPr lang="fr-FR" sz="2800" dirty="0" smtClean="0"/>
          </a:p>
          <a:p>
            <a:pPr lvl="0"/>
            <a:r>
              <a:rPr lang="fr-FR" sz="2800" b="1" dirty="0" smtClean="0"/>
              <a:t>Obtention des preuves </a:t>
            </a:r>
            <a:r>
              <a:rPr lang="fr-FR" sz="2800" dirty="0" smtClean="0"/>
              <a:t>auprès de l’autorité compétente pour l’enregistrement des entreprises en Ostland.</a:t>
            </a:r>
            <a:r>
              <a:rPr lang="en-US" sz="2800" dirty="0" smtClean="0"/>
              <a:t> </a:t>
            </a:r>
            <a:endParaRPr lang="fr-FR" sz="2800" dirty="0" smtClean="0"/>
          </a:p>
          <a:p>
            <a:pPr lvl="0"/>
            <a:r>
              <a:rPr lang="fr-FR" sz="2800" b="1" dirty="0" smtClean="0"/>
              <a:t>Coopération </a:t>
            </a:r>
            <a:r>
              <a:rPr lang="fr-FR" sz="2800" dirty="0" smtClean="0"/>
              <a:t>entre la police, les procureurs et le cas échéant, les juges d’instruction.</a:t>
            </a:r>
            <a:r>
              <a:rPr lang="en-US" sz="2800" dirty="0" smtClean="0"/>
              <a:t> </a:t>
            </a:r>
            <a:endParaRPr lang="fr-FR" sz="2800" dirty="0" smtClean="0"/>
          </a:p>
          <a:p>
            <a:r>
              <a:rPr lang="fr-FR" sz="2800" b="1" dirty="0" smtClean="0"/>
              <a:t>Entraide judiciaire internationale dans le cadre des dispositions de la Convention de Budapest</a:t>
            </a:r>
            <a:r>
              <a:rPr lang="fr-FR" sz="2800" dirty="0" smtClean="0"/>
              <a:t>.</a:t>
            </a:r>
            <a:r>
              <a:rPr lang="en-US" sz="2800" dirty="0" smtClean="0"/>
              <a:t> </a:t>
            </a:r>
            <a:endParaRPr lang="fr-FR" sz="2800" dirty="0" smtClean="0"/>
          </a:p>
          <a:p>
            <a:endParaRPr lang="en-US" sz="2800" b="1" dirty="0" smtClean="0">
              <a:cs typeface="ＭＳ Ｐゴシック" pitchFamily="34" charset="-128"/>
            </a:endParaRPr>
          </a:p>
        </p:txBody>
      </p:sp>
      <p:sp>
        <p:nvSpPr>
          <p:cNvPr id="55299" name="Slide Number Placeholder 3"/>
          <p:cNvSpPr>
            <a:spLocks noGrp="1"/>
          </p:cNvSpPr>
          <p:nvPr>
            <p:ph type="sldNum" sz="quarter" idx="12"/>
          </p:nvPr>
        </p:nvSpPr>
        <p:spPr bwMode="auto">
          <a:noFill/>
          <a:ln>
            <a:miter lim="800000"/>
            <a:headEnd/>
            <a:tailEnd/>
          </a:ln>
        </p:spPr>
        <p:txBody>
          <a:bodyPr/>
          <a:lstStyle/>
          <a:p>
            <a:r>
              <a:rPr lang="en-US" dirty="0"/>
              <a:t>!</a:t>
            </a:r>
            <a:fld id="{B004D3E9-04FE-461B-99EE-4453B22DBB5A}" type="slidenum">
              <a:rPr lang="en-US"/>
              <a:pPr/>
              <a:t>23</a:t>
            </a:fld>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a:xfrm>
            <a:off x="457200" y="274638"/>
            <a:ext cx="8229600" cy="869950"/>
          </a:xfrm>
        </p:spPr>
        <p:txBody>
          <a:bodyPr/>
          <a:lstStyle/>
          <a:p>
            <a:r>
              <a:rPr lang="fr-FR" b="1" dirty="0" smtClean="0"/>
              <a:t>Preuves électroniques essentielles</a:t>
            </a:r>
          </a:p>
        </p:txBody>
      </p:sp>
      <p:sp>
        <p:nvSpPr>
          <p:cNvPr id="57346" name="Content Placeholder 2"/>
          <p:cNvSpPr>
            <a:spLocks noGrp="1"/>
          </p:cNvSpPr>
          <p:nvPr>
            <p:ph sz="quarter" idx="1"/>
          </p:nvPr>
        </p:nvSpPr>
        <p:spPr>
          <a:xfrm>
            <a:off x="457200" y="1427163"/>
            <a:ext cx="8229600" cy="4525962"/>
          </a:xfrm>
        </p:spPr>
        <p:txBody>
          <a:bodyPr/>
          <a:lstStyle/>
          <a:p>
            <a:pPr lvl="0"/>
            <a:r>
              <a:rPr lang="fr-FR" sz="2400" b="1" dirty="0" smtClean="0"/>
              <a:t>Logiciel espion utilisé à la FBA</a:t>
            </a:r>
            <a:r>
              <a:rPr lang="en-US" sz="2400" b="1" dirty="0" smtClean="0"/>
              <a:t> </a:t>
            </a:r>
            <a:endParaRPr lang="fr-FR" sz="2400" dirty="0" smtClean="0"/>
          </a:p>
          <a:p>
            <a:pPr lvl="0"/>
            <a:r>
              <a:rPr lang="fr-FR" sz="2400" b="1" dirty="0" smtClean="0"/>
              <a:t>Serveur SMTP pour l’envoi de faux e-mails</a:t>
            </a:r>
            <a:r>
              <a:rPr lang="en-US" sz="2400" b="1" dirty="0" smtClean="0"/>
              <a:t> </a:t>
            </a:r>
            <a:endParaRPr lang="fr-FR" sz="2400" dirty="0" smtClean="0"/>
          </a:p>
          <a:p>
            <a:pPr lvl="0"/>
            <a:r>
              <a:rPr lang="fr-FR" sz="2400" b="1" dirty="0" smtClean="0"/>
              <a:t>Crypto-monnaie (bitcoin)</a:t>
            </a:r>
            <a:r>
              <a:rPr lang="en-US" sz="2400" b="1" dirty="0" smtClean="0"/>
              <a:t> </a:t>
            </a:r>
            <a:endParaRPr lang="fr-FR" sz="2400" dirty="0" smtClean="0"/>
          </a:p>
          <a:p>
            <a:pPr lvl="0"/>
            <a:r>
              <a:rPr lang="fr-FR" sz="2400" b="1" dirty="0" smtClean="0"/>
              <a:t>E-mails légitimes</a:t>
            </a:r>
            <a:r>
              <a:rPr lang="en-US" sz="2400" b="1" dirty="0" smtClean="0"/>
              <a:t> </a:t>
            </a:r>
            <a:endParaRPr lang="fr-FR" sz="2400" dirty="0" smtClean="0"/>
          </a:p>
          <a:p>
            <a:pPr lvl="0"/>
            <a:r>
              <a:rPr lang="fr-FR" sz="2400" b="1" dirty="0" smtClean="0"/>
              <a:t>Faux e-mails</a:t>
            </a:r>
            <a:r>
              <a:rPr lang="en-US" sz="2400" b="1" dirty="0" smtClean="0"/>
              <a:t> </a:t>
            </a:r>
            <a:endParaRPr lang="fr-FR" sz="2400" dirty="0" smtClean="0"/>
          </a:p>
          <a:p>
            <a:pPr lvl="0"/>
            <a:r>
              <a:rPr lang="fr-FR" sz="2400" b="1" dirty="0" smtClean="0"/>
              <a:t>Fausses factures</a:t>
            </a:r>
            <a:r>
              <a:rPr lang="en-US" sz="2400" b="1" dirty="0" smtClean="0"/>
              <a:t> </a:t>
            </a:r>
            <a:endParaRPr lang="fr-FR" sz="2400" dirty="0" smtClean="0"/>
          </a:p>
          <a:p>
            <a:pPr lvl="0"/>
            <a:r>
              <a:rPr lang="fr-FR" sz="2400" b="1" dirty="0" smtClean="0"/>
              <a:t>Archives informatiques d’UBP</a:t>
            </a:r>
            <a:r>
              <a:rPr lang="en-US" sz="2400" b="1" dirty="0" smtClean="0"/>
              <a:t> </a:t>
            </a:r>
            <a:endParaRPr lang="fr-FR" sz="2400" dirty="0" smtClean="0"/>
          </a:p>
          <a:p>
            <a:pPr lvl="0"/>
            <a:r>
              <a:rPr lang="fr-FR" sz="2400" b="1" dirty="0" smtClean="0"/>
              <a:t>Relevés bancaires</a:t>
            </a:r>
            <a:r>
              <a:rPr lang="en-US" sz="2400" b="1" dirty="0" smtClean="0"/>
              <a:t> </a:t>
            </a:r>
            <a:endParaRPr lang="fr-FR" sz="2400" dirty="0" smtClean="0"/>
          </a:p>
          <a:p>
            <a:pPr lvl="0"/>
            <a:r>
              <a:rPr lang="fr-FR" sz="2400" b="1" dirty="0" smtClean="0"/>
              <a:t>Registres de l’entreprise</a:t>
            </a:r>
            <a:endParaRPr lang="fr-FR" sz="2400" dirty="0" smtClean="0"/>
          </a:p>
          <a:p>
            <a:pPr lvl="0"/>
            <a:r>
              <a:rPr lang="fr-FR" sz="2400" b="1" dirty="0" smtClean="0"/>
              <a:t>Rapports de surveillance</a:t>
            </a:r>
            <a:r>
              <a:rPr lang="en-US" sz="2400" b="1" dirty="0" smtClean="0"/>
              <a:t> </a:t>
            </a:r>
            <a:endParaRPr lang="fr-FR" sz="2400" dirty="0" smtClean="0"/>
          </a:p>
          <a:p>
            <a:pPr lvl="0"/>
            <a:r>
              <a:rPr lang="fr-FR" sz="2400" b="1" dirty="0" smtClean="0"/>
              <a:t>Autres preuves électroniques</a:t>
            </a:r>
            <a:r>
              <a:rPr lang="en-US" sz="2400" b="1" dirty="0" smtClean="0"/>
              <a:t> </a:t>
            </a:r>
            <a:endParaRPr lang="fr-FR" sz="2400" dirty="0"/>
          </a:p>
        </p:txBody>
      </p:sp>
      <p:sp>
        <p:nvSpPr>
          <p:cNvPr id="57347" name="Slide Number Placeholder 3"/>
          <p:cNvSpPr>
            <a:spLocks noGrp="1"/>
          </p:cNvSpPr>
          <p:nvPr>
            <p:ph type="sldNum" sz="quarter" idx="12"/>
          </p:nvPr>
        </p:nvSpPr>
        <p:spPr bwMode="auto">
          <a:noFill/>
          <a:ln>
            <a:miter lim="800000"/>
            <a:headEnd/>
            <a:tailEnd/>
          </a:ln>
        </p:spPr>
        <p:txBody>
          <a:bodyPr/>
          <a:lstStyle/>
          <a:p>
            <a:r>
              <a:rPr lang="en-US" dirty="0"/>
              <a:t>!</a:t>
            </a:r>
            <a:fld id="{825C0EC4-8C40-4AE6-AAD5-1699E4ECC9FB}" type="slidenum">
              <a:rPr lang="en-US"/>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59394"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en-GB" sz="5400" b="1" dirty="0">
                <a:latin typeface="Calibri" pitchFamily="34" charset="0"/>
              </a:rPr>
              <a:t>Questions</a:t>
            </a:r>
          </a:p>
        </p:txBody>
      </p:sp>
      <p:sp>
        <p:nvSpPr>
          <p:cNvPr id="59395" name="Čuvar mesta za broj slajda 1"/>
          <p:cNvSpPr>
            <a:spLocks noGrp="1"/>
          </p:cNvSpPr>
          <p:nvPr>
            <p:ph type="sldNum" sz="quarter" idx="12"/>
          </p:nvPr>
        </p:nvSpPr>
        <p:spPr bwMode="auto">
          <a:noFill/>
          <a:ln>
            <a:miter lim="800000"/>
            <a:headEnd/>
            <a:tailEnd/>
          </a:ln>
        </p:spPr>
        <p:txBody>
          <a:bodyPr/>
          <a:lstStyle/>
          <a:p>
            <a:r>
              <a:rPr lang="en-US" dirty="0"/>
              <a:t>!</a:t>
            </a:r>
            <a:fld id="{BED5B236-2368-4ECE-9F24-1DB1AA693C94}" type="slidenum">
              <a:rPr lang="en-US"/>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Content Placeholder 2"/>
          <p:cNvSpPr>
            <a:spLocks noGrp="1"/>
          </p:cNvSpPr>
          <p:nvPr>
            <p:ph idx="1"/>
          </p:nvPr>
        </p:nvSpPr>
        <p:spPr>
          <a:xfrm>
            <a:off x="457200" y="1354138"/>
            <a:ext cx="8512175" cy="4346575"/>
          </a:xfrm>
        </p:spPr>
        <p:txBody>
          <a:bodyPr/>
          <a:lstStyle/>
          <a:p>
            <a:pPr lvl="0"/>
            <a:r>
              <a:rPr lang="fr-FR" sz="2800" dirty="0" smtClean="0"/>
              <a:t>À l’issue de cette session, les participants sauront :</a:t>
            </a:r>
          </a:p>
          <a:p>
            <a:pPr lvl="0"/>
            <a:r>
              <a:rPr lang="fr-FR" sz="2800" b="1" dirty="0" smtClean="0"/>
              <a:t>identifier les personnes morales et physiques présentes dans le scénario ;</a:t>
            </a:r>
            <a:endParaRPr lang="fr-FR" sz="2800" dirty="0" smtClean="0"/>
          </a:p>
          <a:p>
            <a:pPr lvl="0"/>
            <a:r>
              <a:rPr lang="fr-FR" sz="2800" b="1" dirty="0" smtClean="0"/>
              <a:t>expliquer les faits initiaux et la structure de l’affaire ;</a:t>
            </a:r>
            <a:r>
              <a:rPr lang="fr-FR" sz="2800" dirty="0" smtClean="0"/>
              <a:t> </a:t>
            </a:r>
          </a:p>
          <a:p>
            <a:pPr lvl="0"/>
            <a:r>
              <a:rPr lang="fr-FR" sz="2800" b="1" dirty="0" smtClean="0"/>
              <a:t>suivre et expliquer l’enchaînement et l’évolution des investigations ;</a:t>
            </a:r>
            <a:endParaRPr lang="fr-FR" sz="2800" dirty="0" smtClean="0"/>
          </a:p>
          <a:p>
            <a:pPr lvl="0"/>
            <a:r>
              <a:rPr lang="fr-FR" sz="2800" b="1" dirty="0" smtClean="0"/>
              <a:t>expliquer comment l’acte a été perpétré et qui en sont les principaux auteurs ;</a:t>
            </a:r>
            <a:endParaRPr lang="fr-FR" sz="2800" dirty="0" smtClean="0"/>
          </a:p>
          <a:p>
            <a:pPr lvl="0"/>
            <a:r>
              <a:rPr lang="fr-FR" sz="2800" b="1" dirty="0" smtClean="0"/>
              <a:t>établir comment et par où les investigations pénales devraient commencer, et selon quelles procédures.</a:t>
            </a:r>
            <a:endParaRPr lang="fr-FR" sz="2800" dirty="0" smtClean="0"/>
          </a:p>
          <a:p>
            <a:r>
              <a:rPr lang="fr-FR" sz="2800" dirty="0" smtClean="0"/>
              <a:t> </a:t>
            </a:r>
            <a:endParaRPr lang="fr-FR" sz="2800" dirty="0"/>
          </a:p>
        </p:txBody>
      </p:sp>
      <p:sp>
        <p:nvSpPr>
          <p:cNvPr id="61442" name="Title 1"/>
          <p:cNvSpPr>
            <a:spLocks noGrp="1"/>
          </p:cNvSpPr>
          <p:nvPr>
            <p:ph type="title"/>
          </p:nvPr>
        </p:nvSpPr>
        <p:spPr>
          <a:xfrm>
            <a:off x="457200" y="274638"/>
            <a:ext cx="8229600" cy="773112"/>
          </a:xfrm>
        </p:spPr>
        <p:txBody>
          <a:bodyPr/>
          <a:lstStyle/>
          <a:p>
            <a:pPr eaLnBrk="1" hangingPunct="1"/>
            <a:r>
              <a:rPr lang="fr-FR" b="1" dirty="0" smtClean="0"/>
              <a:t>Synthèse</a:t>
            </a:r>
          </a:p>
        </p:txBody>
      </p:sp>
      <p:sp>
        <p:nvSpPr>
          <p:cNvPr id="61443" name="Čuvar mesta za broj slajda 1"/>
          <p:cNvSpPr>
            <a:spLocks noGrp="1"/>
          </p:cNvSpPr>
          <p:nvPr>
            <p:ph type="sldNum" sz="quarter" idx="12"/>
          </p:nvPr>
        </p:nvSpPr>
        <p:spPr bwMode="auto">
          <a:noFill/>
          <a:ln>
            <a:miter lim="800000"/>
            <a:headEnd/>
            <a:tailEnd/>
          </a:ln>
        </p:spPr>
        <p:txBody>
          <a:bodyPr/>
          <a:lstStyle/>
          <a:p>
            <a:r>
              <a:rPr lang="en-US" dirty="0"/>
              <a:t>!</a:t>
            </a:r>
            <a:fld id="{B106272D-75BC-4927-82E9-8C97F318B0C8}" type="slidenum">
              <a:rPr lang="en-US"/>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89"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63490"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en-GB" sz="5400" b="1" dirty="0">
                <a:latin typeface="Calibri" pitchFamily="34" charset="0"/>
              </a:rPr>
              <a:t>Questions</a:t>
            </a:r>
          </a:p>
        </p:txBody>
      </p:sp>
      <p:sp>
        <p:nvSpPr>
          <p:cNvPr id="63491" name="Čuvar mesta za broj slajda 1"/>
          <p:cNvSpPr>
            <a:spLocks noGrp="1"/>
          </p:cNvSpPr>
          <p:nvPr>
            <p:ph type="sldNum" sz="quarter" idx="12"/>
          </p:nvPr>
        </p:nvSpPr>
        <p:spPr bwMode="auto">
          <a:noFill/>
          <a:ln>
            <a:miter lim="800000"/>
            <a:headEnd/>
            <a:tailEnd/>
          </a:ln>
        </p:spPr>
        <p:txBody>
          <a:bodyPr/>
          <a:lstStyle/>
          <a:p>
            <a:r>
              <a:rPr lang="en-US" dirty="0"/>
              <a:t>!</a:t>
            </a:r>
            <a:fld id="{40C9DE91-5AF2-41EA-9870-B0F1CFB828D6}" type="slidenum">
              <a:rPr lang="en-US"/>
              <a:pPr/>
              <a:t>27</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2"/>
          <p:cNvSpPr>
            <a:spLocks noGrp="1"/>
          </p:cNvSpPr>
          <p:nvPr>
            <p:ph idx="1"/>
          </p:nvPr>
        </p:nvSpPr>
        <p:spPr>
          <a:xfrm>
            <a:off x="457200" y="1354138"/>
            <a:ext cx="8512175" cy="4346575"/>
          </a:xfrm>
        </p:spPr>
        <p:txBody>
          <a:bodyPr/>
          <a:lstStyle/>
          <a:p>
            <a:pPr algn="just"/>
            <a:r>
              <a:rPr lang="fr-FR" sz="2600" dirty="0" smtClean="0">
                <a:cs typeface="ＭＳ Ｐゴシック" pitchFamily="34" charset="-128"/>
              </a:rPr>
              <a:t>À l’issue de cette session, les participants sauront :</a:t>
            </a:r>
          </a:p>
          <a:p>
            <a:pPr algn="just">
              <a:buFontTx/>
              <a:buChar char="-"/>
            </a:pPr>
            <a:r>
              <a:rPr lang="fr-FR" sz="2600" b="1" dirty="0" smtClean="0">
                <a:cs typeface="ＭＳ Ｐゴシック" pitchFamily="34" charset="-128"/>
              </a:rPr>
              <a:t>identifier les personnes morales et physiques présentes dans le scénario ;</a:t>
            </a:r>
            <a:endParaRPr lang="fr-FR" sz="2600" dirty="0" smtClean="0">
              <a:cs typeface="ＭＳ Ｐゴシック" pitchFamily="34" charset="-128"/>
            </a:endParaRPr>
          </a:p>
          <a:p>
            <a:pPr algn="just">
              <a:buFontTx/>
              <a:buChar char="-"/>
            </a:pPr>
            <a:r>
              <a:rPr lang="fr-FR" sz="2600" b="1" dirty="0" smtClean="0">
                <a:cs typeface="ＭＳ Ｐゴシック" pitchFamily="34" charset="-128"/>
              </a:rPr>
              <a:t>expliquer la structure de l’affaire et les faits initiaux ;</a:t>
            </a:r>
            <a:r>
              <a:rPr lang="fr-FR" sz="2600" dirty="0" smtClean="0">
                <a:cs typeface="ＭＳ Ｐゴシック" pitchFamily="34" charset="-128"/>
              </a:rPr>
              <a:t> </a:t>
            </a:r>
          </a:p>
          <a:p>
            <a:pPr algn="just">
              <a:buFontTx/>
              <a:buChar char="-"/>
            </a:pPr>
            <a:r>
              <a:rPr lang="fr-FR" sz="2600" b="1" dirty="0" smtClean="0">
                <a:cs typeface="ＭＳ Ｐゴシック" pitchFamily="34" charset="-128"/>
              </a:rPr>
              <a:t>suivre et expliquer l’enchaînement et l’évolution des investigations ;</a:t>
            </a:r>
            <a:endParaRPr lang="fr-FR" sz="2600" dirty="0" smtClean="0">
              <a:cs typeface="ＭＳ Ｐゴシック" pitchFamily="34" charset="-128"/>
            </a:endParaRPr>
          </a:p>
          <a:p>
            <a:pPr algn="just">
              <a:buFontTx/>
              <a:buChar char="-"/>
            </a:pPr>
            <a:r>
              <a:rPr lang="fr-FR" sz="2600" b="1" dirty="0" smtClean="0">
                <a:cs typeface="ＭＳ Ｐゴシック" pitchFamily="34" charset="-128"/>
              </a:rPr>
              <a:t>expliquer comment l’infraction pénale a été perpétrée et qui en sont les principaux auteurs ;</a:t>
            </a:r>
          </a:p>
          <a:p>
            <a:pPr algn="just">
              <a:buFontTx/>
              <a:buChar char="-"/>
            </a:pPr>
            <a:r>
              <a:rPr lang="fr-FR" sz="2600" b="1" dirty="0" smtClean="0">
                <a:cs typeface="ＭＳ Ｐゴシック" pitchFamily="34" charset="-128"/>
              </a:rPr>
              <a:t>établir comment et par où les investigations pénales devraient commencer et selon quelles procédures.</a:t>
            </a:r>
          </a:p>
          <a:p>
            <a:pPr algn="just"/>
            <a:endParaRPr lang="en-US" sz="2800" dirty="0" smtClean="0">
              <a:cs typeface="ＭＳ Ｐゴシック" pitchFamily="34" charset="-128"/>
            </a:endParaRPr>
          </a:p>
        </p:txBody>
      </p:sp>
      <p:sp>
        <p:nvSpPr>
          <p:cNvPr id="18434" name="Title 1"/>
          <p:cNvSpPr>
            <a:spLocks noGrp="1"/>
          </p:cNvSpPr>
          <p:nvPr>
            <p:ph type="title"/>
          </p:nvPr>
        </p:nvSpPr>
        <p:spPr>
          <a:xfrm>
            <a:off x="457200" y="274638"/>
            <a:ext cx="8229600" cy="773112"/>
          </a:xfrm>
        </p:spPr>
        <p:txBody>
          <a:bodyPr/>
          <a:lstStyle/>
          <a:p>
            <a:pPr eaLnBrk="1" hangingPunct="1"/>
            <a:r>
              <a:rPr lang="fr-FR" b="1" dirty="0" smtClean="0"/>
              <a:t>Objectifs de la session</a:t>
            </a:r>
          </a:p>
        </p:txBody>
      </p:sp>
      <p:sp>
        <p:nvSpPr>
          <p:cNvPr id="18435" name="Čuvar mesta za broj slajda 1"/>
          <p:cNvSpPr>
            <a:spLocks noGrp="1"/>
          </p:cNvSpPr>
          <p:nvPr>
            <p:ph type="sldNum" sz="quarter" idx="12"/>
          </p:nvPr>
        </p:nvSpPr>
        <p:spPr bwMode="auto">
          <a:noFill/>
          <a:ln>
            <a:miter lim="800000"/>
            <a:headEnd/>
            <a:tailEnd/>
          </a:ln>
        </p:spPr>
        <p:txBody>
          <a:bodyPr/>
          <a:lstStyle/>
          <a:p>
            <a:r>
              <a:rPr lang="en-US" dirty="0"/>
              <a:t>!</a:t>
            </a:r>
            <a:fld id="{F1D10D84-3E7F-4663-B0D4-5E95B9501F6D}" type="slidenum">
              <a:rPr lang="en-US"/>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457200" y="2762250"/>
            <a:ext cx="8229600" cy="1143000"/>
          </a:xfrm>
        </p:spPr>
        <p:txBody>
          <a:bodyPr/>
          <a:lstStyle/>
          <a:p>
            <a:r>
              <a:rPr lang="fr-FR" b="1" dirty="0" smtClean="0"/>
              <a:t>1</a:t>
            </a:r>
            <a:r>
              <a:rPr lang="fr-FR" b="1" baseline="30000" dirty="0" smtClean="0"/>
              <a:t>re</a:t>
            </a:r>
            <a:r>
              <a:rPr lang="fr-FR" b="1" dirty="0" smtClean="0"/>
              <a:t> partie :</a:t>
            </a:r>
            <a:br>
              <a:rPr lang="fr-FR" b="1" dirty="0" smtClean="0"/>
            </a:br>
            <a:r>
              <a:rPr lang="fr-FR" b="1" dirty="0" smtClean="0"/>
              <a:t>Présentation et acteurs clés</a:t>
            </a:r>
          </a:p>
        </p:txBody>
      </p:sp>
      <p:pic>
        <p:nvPicPr>
          <p:cNvPr id="20482" name="Picture 3"/>
          <p:cNvPicPr>
            <a:picLocks noGrp="1" noChangeAspect="1" noChangeArrowheads="1"/>
          </p:cNvPicPr>
          <p:nvPr>
            <p:ph sz="quarter" idx="1"/>
          </p:nvPr>
        </p:nvPicPr>
        <p:blipFill>
          <a:blip r:embed="rId2"/>
          <a:srcRect/>
          <a:stretch>
            <a:fillRect/>
          </a:stretch>
        </p:blipFill>
        <p:spPr>
          <a:xfrm>
            <a:off x="6786563" y="4643438"/>
            <a:ext cx="1962150" cy="1766887"/>
          </a:xfrm>
        </p:spPr>
      </p:pic>
      <p:sp>
        <p:nvSpPr>
          <p:cNvPr id="20483" name="Čuvar mesta za broj slajda 1"/>
          <p:cNvSpPr>
            <a:spLocks noGrp="1"/>
          </p:cNvSpPr>
          <p:nvPr>
            <p:ph type="sldNum" sz="quarter" idx="12"/>
          </p:nvPr>
        </p:nvSpPr>
        <p:spPr bwMode="auto">
          <a:noFill/>
          <a:ln>
            <a:miter lim="800000"/>
            <a:headEnd/>
            <a:tailEnd/>
          </a:ln>
        </p:spPr>
        <p:txBody>
          <a:bodyPr/>
          <a:lstStyle/>
          <a:p>
            <a:r>
              <a:rPr lang="en-US" dirty="0"/>
              <a:t>!</a:t>
            </a:r>
            <a:fld id="{AAC88BF6-DE5F-4CE2-9069-2880E2751100}" type="slidenum">
              <a:rPr lang="en-US"/>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p:cNvSpPr>
          <p:nvPr>
            <p:ph type="body" idx="1"/>
          </p:nvPr>
        </p:nvSpPr>
        <p:spPr>
          <a:xfrm>
            <a:off x="457200" y="1004888"/>
            <a:ext cx="8229600" cy="4525962"/>
          </a:xfrm>
        </p:spPr>
        <p:txBody>
          <a:bodyPr/>
          <a:lstStyle/>
          <a:p>
            <a:pPr eaLnBrk="1" hangingPunct="1">
              <a:buFont typeface="Arial" charset="0"/>
              <a:buChar char="•"/>
              <a:defRPr/>
            </a:pPr>
            <a:endParaRPr lang="pt-PT" altLang="x-none" b="1" dirty="0" smtClean="0">
              <a:cs typeface="MS PGothic" charset="0"/>
            </a:endParaRPr>
          </a:p>
          <a:p>
            <a:pPr eaLnBrk="1" hangingPunct="1">
              <a:buFont typeface="Arial" charset="0"/>
              <a:buChar char="•"/>
              <a:defRPr/>
            </a:pPr>
            <a:r>
              <a:rPr lang="pt-PT" altLang="x-none" b="1" dirty="0" smtClean="0">
                <a:cs typeface="MS PGothic" charset="0"/>
              </a:rPr>
              <a:t>Federal Bank of Atlantis</a:t>
            </a:r>
          </a:p>
          <a:p>
            <a:pPr marL="0" indent="0" eaLnBrk="1" hangingPunct="1">
              <a:buFont typeface="Arial" charset="0"/>
              <a:buNone/>
              <a:defRPr/>
            </a:pPr>
            <a:r>
              <a:rPr lang="pt-PT" altLang="x-none" dirty="0" smtClean="0">
                <a:cs typeface="MS PGothic" charset="0"/>
              </a:rPr>
              <a:t>	- </a:t>
            </a:r>
            <a:r>
              <a:rPr lang="pt-PT" altLang="x-none" sz="2800" dirty="0" smtClean="0">
                <a:cs typeface="MS PGothic" charset="0"/>
              </a:rPr>
              <a:t>Organisation et employés clés</a:t>
            </a:r>
          </a:p>
          <a:p>
            <a:pPr eaLnBrk="1" hangingPunct="1">
              <a:buFont typeface="Arial" charset="0"/>
              <a:buChar char="•"/>
              <a:defRPr/>
            </a:pPr>
            <a:r>
              <a:rPr lang="pt-PT" altLang="x-none" b="1" dirty="0" smtClean="0">
                <a:cs typeface="MS PGothic" charset="0"/>
              </a:rPr>
              <a:t>United Bank Printing</a:t>
            </a:r>
          </a:p>
          <a:p>
            <a:pPr marL="0" indent="0" eaLnBrk="1" hangingPunct="1">
              <a:buFont typeface="Arial" charset="0"/>
              <a:buNone/>
              <a:defRPr/>
            </a:pPr>
            <a:r>
              <a:rPr lang="pt-PT" altLang="x-none" dirty="0" smtClean="0">
                <a:cs typeface="MS PGothic" charset="0"/>
              </a:rPr>
              <a:t>	- </a:t>
            </a:r>
            <a:r>
              <a:rPr lang="pt-PT" altLang="x-none" sz="2800" dirty="0" smtClean="0">
                <a:cs typeface="MS PGothic" charset="0"/>
              </a:rPr>
              <a:t>Organisation et employés clés</a:t>
            </a:r>
          </a:p>
          <a:p>
            <a:pPr eaLnBrk="1" hangingPunct="1">
              <a:buFont typeface="Arial" charset="0"/>
              <a:buChar char="•"/>
              <a:defRPr/>
            </a:pPr>
            <a:r>
              <a:rPr lang="pt-PT" altLang="x-none" b="1" dirty="0" smtClean="0">
                <a:cs typeface="MS PGothic" charset="0"/>
              </a:rPr>
              <a:t>Doklands Security Bank of Norland</a:t>
            </a:r>
          </a:p>
          <a:p>
            <a:pPr marL="0" indent="0" eaLnBrk="1" hangingPunct="1">
              <a:buFont typeface="Arial" charset="0"/>
              <a:buNone/>
              <a:defRPr/>
            </a:pPr>
            <a:r>
              <a:rPr lang="pt-PT" altLang="x-none" dirty="0" smtClean="0">
                <a:cs typeface="MS PGothic" charset="0"/>
              </a:rPr>
              <a:t>	- </a:t>
            </a:r>
            <a:r>
              <a:rPr lang="pt-PT" altLang="x-none" sz="2800" dirty="0" smtClean="0">
                <a:cs typeface="MS PGothic" charset="0"/>
              </a:rPr>
              <a:t>Organisation et employés clés</a:t>
            </a:r>
          </a:p>
        </p:txBody>
      </p:sp>
      <p:sp>
        <p:nvSpPr>
          <p:cNvPr id="21506" name="Title 1"/>
          <p:cNvSpPr>
            <a:spLocks noGrp="1"/>
          </p:cNvSpPr>
          <p:nvPr>
            <p:ph type="title"/>
          </p:nvPr>
        </p:nvSpPr>
        <p:spPr>
          <a:xfrm>
            <a:off x="457200" y="182563"/>
            <a:ext cx="8229600" cy="774700"/>
          </a:xfrm>
        </p:spPr>
        <p:txBody>
          <a:bodyPr/>
          <a:lstStyle/>
          <a:p>
            <a:r>
              <a:rPr lang="fr-FR" b="1" dirty="0" smtClean="0"/>
              <a:t>Présentation et acteurs clés</a:t>
            </a:r>
          </a:p>
        </p:txBody>
      </p:sp>
      <p:sp>
        <p:nvSpPr>
          <p:cNvPr id="21507" name="Čuvar mesta za broj slajda 1"/>
          <p:cNvSpPr>
            <a:spLocks noGrp="1"/>
          </p:cNvSpPr>
          <p:nvPr>
            <p:ph type="sldNum" sz="quarter" idx="12"/>
          </p:nvPr>
        </p:nvSpPr>
        <p:spPr bwMode="auto">
          <a:noFill/>
          <a:ln>
            <a:miter lim="800000"/>
            <a:headEnd/>
            <a:tailEnd/>
          </a:ln>
        </p:spPr>
        <p:txBody>
          <a:bodyPr/>
          <a:lstStyle/>
          <a:p>
            <a:r>
              <a:rPr lang="en-US" dirty="0"/>
              <a:t>!</a:t>
            </a:r>
            <a:fld id="{A75DFA6A-0D80-4809-8C80-24B8DD4C5C31}" type="slidenum">
              <a:rPr lang="en-US"/>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3"/>
          <p:cNvSpPr>
            <a:spLocks noGrp="1"/>
          </p:cNvSpPr>
          <p:nvPr>
            <p:ph type="body" idx="1"/>
          </p:nvPr>
        </p:nvSpPr>
        <p:spPr>
          <a:xfrm>
            <a:off x="457200" y="1004888"/>
            <a:ext cx="8229600" cy="4525962"/>
          </a:xfrm>
        </p:spPr>
        <p:txBody>
          <a:bodyPr/>
          <a:lstStyle/>
          <a:p>
            <a:pPr eaLnBrk="1" hangingPunct="1"/>
            <a:endParaRPr lang="pt-PT" b="1" dirty="0" smtClean="0">
              <a:cs typeface="ＭＳ Ｐゴシック" pitchFamily="34" charset="-128"/>
            </a:endParaRPr>
          </a:p>
          <a:p>
            <a:pPr eaLnBrk="1" hangingPunct="1"/>
            <a:r>
              <a:rPr lang="fr-FR" b="1" dirty="0" smtClean="0">
                <a:cs typeface="ＭＳ Ｐゴシック" pitchFamily="34" charset="-128"/>
              </a:rPr>
              <a:t>Federal Bank of Atlantis</a:t>
            </a:r>
          </a:p>
          <a:p>
            <a:pPr algn="just" eaLnBrk="1" hangingPunct="1">
              <a:buFontTx/>
              <a:buChar char="-"/>
            </a:pPr>
            <a:r>
              <a:rPr lang="fr-FR" sz="2200" b="1" dirty="0" smtClean="0">
                <a:cs typeface="ＭＳ Ｐゴシック" pitchFamily="34" charset="-128"/>
              </a:rPr>
              <a:t>La Banque offre un éventail de services </a:t>
            </a:r>
            <a:r>
              <a:rPr lang="fr-FR" sz="2200" dirty="0" smtClean="0">
                <a:cs typeface="ＭＳ Ｐゴシック" pitchFamily="34" charset="-128"/>
              </a:rPr>
              <a:t>bancaires et financiers.</a:t>
            </a:r>
          </a:p>
          <a:p>
            <a:pPr algn="just">
              <a:buFontTx/>
              <a:buChar char="-"/>
            </a:pPr>
            <a:r>
              <a:rPr lang="fr-FR" sz="2200" b="1" dirty="0" smtClean="0">
                <a:cs typeface="ＭＳ Ｐゴシック" pitchFamily="34" charset="-128"/>
              </a:rPr>
              <a:t>Siège social : </a:t>
            </a:r>
            <a:r>
              <a:rPr lang="fr-FR" sz="2200" dirty="0" smtClean="0">
                <a:cs typeface="ＭＳ Ｐゴシック" pitchFamily="34" charset="-128"/>
              </a:rPr>
              <a:t>Federal Bank of Atlantis Ltd., FBA Bank Towers, Atlantis 123456.</a:t>
            </a:r>
          </a:p>
          <a:p>
            <a:pPr algn="just">
              <a:buFontTx/>
              <a:buChar char="-"/>
            </a:pPr>
            <a:r>
              <a:rPr lang="fr-FR" sz="2200" b="1" dirty="0" smtClean="0">
                <a:cs typeface="ＭＳ Ｐゴシック" pitchFamily="34" charset="-128"/>
              </a:rPr>
              <a:t>Cadres supérieurs et dirigeants : </a:t>
            </a:r>
            <a:r>
              <a:rPr lang="fr-FR" sz="2200" dirty="0" smtClean="0">
                <a:cs typeface="ＭＳ Ｐゴシック" pitchFamily="34" charset="-128"/>
              </a:rPr>
              <a:t>Président du Conseil d’administration (hors équipe de direction), Directeur général, Coordinatrice en chef et directrice financière, Secrétaire générale et cadre dirigeante (juridique), Chef des relations investisseurs, Chef de l’audit interne, Directeur administratif, Chef du Département de la logistique et des opérations, Chef du Département des technologies de l’information.</a:t>
            </a:r>
          </a:p>
          <a:p>
            <a:pPr>
              <a:buFontTx/>
              <a:buChar char="-"/>
            </a:pPr>
            <a:endParaRPr lang="en-US" sz="2400" dirty="0" smtClean="0">
              <a:cs typeface="ＭＳ Ｐゴシック" pitchFamily="34" charset="-128"/>
            </a:endParaRPr>
          </a:p>
          <a:p>
            <a:pPr>
              <a:buFont typeface="Arial" pitchFamily="34" charset="0"/>
              <a:buNone/>
            </a:pPr>
            <a:r>
              <a:rPr lang="en-US" sz="2400" dirty="0" smtClean="0">
                <a:cs typeface="ＭＳ Ｐゴシック" pitchFamily="34" charset="-128"/>
              </a:rPr>
              <a:t/>
            </a:r>
            <a:br>
              <a:rPr lang="en-US" sz="2400" dirty="0" smtClean="0">
                <a:cs typeface="ＭＳ Ｐゴシック" pitchFamily="34" charset="-128"/>
              </a:rPr>
            </a:br>
            <a:endParaRPr lang="pt-PT" sz="2800" dirty="0" smtClean="0">
              <a:cs typeface="ＭＳ Ｐゴシック" pitchFamily="34" charset="-128"/>
            </a:endParaRPr>
          </a:p>
        </p:txBody>
      </p:sp>
      <p:sp>
        <p:nvSpPr>
          <p:cNvPr id="23554" name="Title 1"/>
          <p:cNvSpPr>
            <a:spLocks noGrp="1"/>
          </p:cNvSpPr>
          <p:nvPr>
            <p:ph type="title"/>
          </p:nvPr>
        </p:nvSpPr>
        <p:spPr>
          <a:xfrm>
            <a:off x="457200" y="182563"/>
            <a:ext cx="8229600" cy="774700"/>
          </a:xfrm>
        </p:spPr>
        <p:txBody>
          <a:bodyPr/>
          <a:lstStyle/>
          <a:p>
            <a:r>
              <a:rPr lang="fr-FR" b="1" dirty="0" smtClean="0"/>
              <a:t>Présentation et acteurs clés</a:t>
            </a:r>
          </a:p>
        </p:txBody>
      </p:sp>
      <p:sp>
        <p:nvSpPr>
          <p:cNvPr id="23555" name="Čuvar mesta za broj slajda 1"/>
          <p:cNvSpPr>
            <a:spLocks noGrp="1"/>
          </p:cNvSpPr>
          <p:nvPr>
            <p:ph type="sldNum" sz="quarter" idx="12"/>
          </p:nvPr>
        </p:nvSpPr>
        <p:spPr bwMode="auto">
          <a:noFill/>
          <a:ln>
            <a:miter lim="800000"/>
            <a:headEnd/>
            <a:tailEnd/>
          </a:ln>
        </p:spPr>
        <p:txBody>
          <a:bodyPr/>
          <a:lstStyle/>
          <a:p>
            <a:r>
              <a:rPr lang="en-US" dirty="0"/>
              <a:t>!</a:t>
            </a:r>
            <a:fld id="{DE0B83F1-867A-419D-862D-69B4C40311D9}" type="slidenum">
              <a:rPr lang="en-US"/>
              <a:pPr/>
              <a:t>6</a:t>
            </a:fld>
            <a:endParaRPr lang="en-US" dirty="0"/>
          </a:p>
        </p:txBody>
      </p:sp>
      <p:pic>
        <p:nvPicPr>
          <p:cNvPr id="23556" name="Picture 3" descr="C:\Users\B.Stam\Desktop\AJT evidences\FBA logo.jpg"/>
          <p:cNvPicPr>
            <a:picLocks noChangeAspect="1" noChangeArrowheads="1"/>
          </p:cNvPicPr>
          <p:nvPr/>
        </p:nvPicPr>
        <p:blipFill>
          <a:blip r:embed="rId3"/>
          <a:srcRect/>
          <a:stretch>
            <a:fillRect/>
          </a:stretch>
        </p:blipFill>
        <p:spPr bwMode="auto">
          <a:xfrm>
            <a:off x="6675438" y="957263"/>
            <a:ext cx="2011362" cy="1225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p:cNvSpPr>
          <p:nvPr>
            <p:ph type="body" idx="1"/>
          </p:nvPr>
        </p:nvSpPr>
        <p:spPr>
          <a:xfrm>
            <a:off x="457200" y="1004888"/>
            <a:ext cx="8229600" cy="4525962"/>
          </a:xfrm>
        </p:spPr>
        <p:txBody>
          <a:bodyPr/>
          <a:lstStyle/>
          <a:p>
            <a:pPr eaLnBrk="1" hangingPunct="1">
              <a:buFont typeface="Arial" charset="0"/>
              <a:buChar char="•"/>
              <a:defRPr/>
            </a:pPr>
            <a:endParaRPr lang="pt-PT" altLang="x-none" b="1" dirty="0" smtClean="0">
              <a:cs typeface="MS PGothic" charset="0"/>
            </a:endParaRPr>
          </a:p>
          <a:p>
            <a:pPr eaLnBrk="1" hangingPunct="1">
              <a:buFont typeface="Arial" charset="0"/>
              <a:buChar char="•"/>
              <a:defRPr/>
            </a:pPr>
            <a:r>
              <a:rPr lang="fr-FR" altLang="x-none" b="1" dirty="0" smtClean="0">
                <a:cs typeface="MS PGothic" charset="0"/>
              </a:rPr>
              <a:t>United Bank Printing</a:t>
            </a:r>
          </a:p>
          <a:p>
            <a:pPr algn="just" eaLnBrk="1" hangingPunct="1">
              <a:buFontTx/>
              <a:buChar char="-"/>
              <a:defRPr/>
            </a:pPr>
            <a:r>
              <a:rPr lang="fr-FR" sz="2400" dirty="0" smtClean="0">
                <a:cs typeface="MS PGothic" charset="0"/>
              </a:rPr>
              <a:t>UBP offre des services d’impression et de gestion de la chaîne d’approvisionnement spécialisés dans le secteur bancaire. L’entreprise imprime et expédie également des publications bancaires destinées à des revues spécialisées.</a:t>
            </a:r>
          </a:p>
          <a:p>
            <a:pPr>
              <a:buFontTx/>
              <a:buChar char="-"/>
              <a:defRPr/>
            </a:pPr>
            <a:r>
              <a:rPr lang="fr-FR" sz="2400" b="1" dirty="0" smtClean="0">
                <a:cs typeface="MS PGothic" charset="0"/>
              </a:rPr>
              <a:t>Siège social : </a:t>
            </a:r>
            <a:r>
              <a:rPr lang="fr-FR" sz="2400" dirty="0" smtClean="0">
                <a:cs typeface="MS PGothic" charset="0"/>
              </a:rPr>
              <a:t>United Bank Printing, Green Garden Avenue 123, Blankenberg 123456, Norland.</a:t>
            </a:r>
          </a:p>
          <a:p>
            <a:pPr>
              <a:buFontTx/>
              <a:buChar char="-"/>
              <a:defRPr/>
            </a:pPr>
            <a:r>
              <a:rPr lang="fr-FR" sz="2400" b="1" dirty="0" smtClean="0">
                <a:cs typeface="MS PGothic" charset="0"/>
              </a:rPr>
              <a:t>Cadres supérieurs et dirigeants : </a:t>
            </a:r>
            <a:r>
              <a:rPr lang="fr-FR" sz="2400" dirty="0" smtClean="0">
                <a:cs typeface="MS PGothic" charset="0"/>
              </a:rPr>
              <a:t>Directeur général, Directeur financier.</a:t>
            </a:r>
          </a:p>
          <a:p>
            <a:pPr>
              <a:buFontTx/>
              <a:buChar char="-"/>
              <a:defRPr/>
            </a:pPr>
            <a:endParaRPr lang="en-US" sz="2400" dirty="0">
              <a:cs typeface="MS PGothic" charset="0"/>
            </a:endParaRPr>
          </a:p>
          <a:p>
            <a:pPr marL="0" indent="0">
              <a:buFont typeface="Arial" charset="0"/>
              <a:buNone/>
              <a:defRPr/>
            </a:pPr>
            <a:endParaRPr lang="en-US" sz="2400" dirty="0" smtClean="0">
              <a:cs typeface="MS PGothic" charset="0"/>
            </a:endParaRPr>
          </a:p>
          <a:p>
            <a:pPr>
              <a:buFontTx/>
              <a:buChar char="-"/>
              <a:defRPr/>
            </a:pPr>
            <a:endParaRPr lang="pt-PT" altLang="x-none" sz="2800" dirty="0" smtClean="0">
              <a:cs typeface="MS PGothic" charset="0"/>
            </a:endParaRPr>
          </a:p>
        </p:txBody>
      </p:sp>
      <p:sp>
        <p:nvSpPr>
          <p:cNvPr id="25602" name="Title 1"/>
          <p:cNvSpPr>
            <a:spLocks noGrp="1"/>
          </p:cNvSpPr>
          <p:nvPr>
            <p:ph type="title"/>
          </p:nvPr>
        </p:nvSpPr>
        <p:spPr>
          <a:xfrm>
            <a:off x="457200" y="182563"/>
            <a:ext cx="8229600" cy="774700"/>
          </a:xfrm>
        </p:spPr>
        <p:txBody>
          <a:bodyPr/>
          <a:lstStyle/>
          <a:p>
            <a:r>
              <a:rPr lang="fr-FR" b="1" dirty="0" smtClean="0"/>
              <a:t>Présentation et acteurs clés</a:t>
            </a:r>
          </a:p>
        </p:txBody>
      </p:sp>
      <p:sp>
        <p:nvSpPr>
          <p:cNvPr id="25603" name="Čuvar mesta za broj slajda 1"/>
          <p:cNvSpPr>
            <a:spLocks noGrp="1"/>
          </p:cNvSpPr>
          <p:nvPr>
            <p:ph type="sldNum" sz="quarter" idx="12"/>
          </p:nvPr>
        </p:nvSpPr>
        <p:spPr bwMode="auto">
          <a:noFill/>
          <a:ln>
            <a:miter lim="800000"/>
            <a:headEnd/>
            <a:tailEnd/>
          </a:ln>
        </p:spPr>
        <p:txBody>
          <a:bodyPr/>
          <a:lstStyle/>
          <a:p>
            <a:r>
              <a:rPr lang="en-US" dirty="0"/>
              <a:t>!</a:t>
            </a:r>
            <a:fld id="{6B601B17-051E-4FC1-9F91-CB7C311DB6F1}" type="slidenum">
              <a:rPr lang="en-US"/>
              <a:pPr/>
              <a:t>7</a:t>
            </a:fld>
            <a:endParaRPr lang="en-US" dirty="0"/>
          </a:p>
        </p:txBody>
      </p:sp>
      <p:pic>
        <p:nvPicPr>
          <p:cNvPr id="25604" name="Picture 2" descr="C:\Users\B.Stam\Desktop\AJT evidences\UBP.jpg"/>
          <p:cNvPicPr>
            <a:picLocks noChangeAspect="1" noChangeArrowheads="1"/>
          </p:cNvPicPr>
          <p:nvPr/>
        </p:nvPicPr>
        <p:blipFill>
          <a:blip r:embed="rId3"/>
          <a:srcRect/>
          <a:stretch>
            <a:fillRect/>
          </a:stretch>
        </p:blipFill>
        <p:spPr bwMode="auto">
          <a:xfrm>
            <a:off x="5840413" y="1349375"/>
            <a:ext cx="2405062" cy="825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3"/>
          <p:cNvSpPr>
            <a:spLocks noGrp="1"/>
          </p:cNvSpPr>
          <p:nvPr>
            <p:ph type="body" idx="1"/>
          </p:nvPr>
        </p:nvSpPr>
        <p:spPr>
          <a:xfrm>
            <a:off x="457200" y="1004888"/>
            <a:ext cx="8229600" cy="4525962"/>
          </a:xfrm>
        </p:spPr>
        <p:txBody>
          <a:bodyPr/>
          <a:lstStyle/>
          <a:p>
            <a:pPr eaLnBrk="1" hangingPunct="1"/>
            <a:r>
              <a:rPr lang="pt-PT" b="1" dirty="0" smtClean="0">
                <a:cs typeface="ＭＳ Ｐゴシック" pitchFamily="34" charset="-128"/>
              </a:rPr>
              <a:t>Doklands Security Bank</a:t>
            </a:r>
          </a:p>
          <a:p>
            <a:pPr eaLnBrk="1" hangingPunct="1">
              <a:buFont typeface="Arial" pitchFamily="34" charset="0"/>
              <a:buNone/>
            </a:pPr>
            <a:r>
              <a:rPr lang="pt-PT" b="1" dirty="0" smtClean="0">
                <a:cs typeface="ＭＳ Ｐゴシック" pitchFamily="34" charset="-128"/>
              </a:rPr>
              <a:t>	of Norland</a:t>
            </a:r>
          </a:p>
          <a:p>
            <a:pPr algn="just">
              <a:buFontTx/>
              <a:buChar char="-"/>
            </a:pPr>
            <a:r>
              <a:rPr lang="fr-FR" sz="2200" dirty="0" smtClean="0">
                <a:cs typeface="ＭＳ Ｐゴシック" pitchFamily="34" charset="-128"/>
              </a:rPr>
              <a:t>La </a:t>
            </a:r>
            <a:r>
              <a:rPr lang="fr-FR" sz="2200" b="1" dirty="0" smtClean="0">
                <a:cs typeface="ＭＳ Ｐゴシック" pitchFamily="34" charset="-128"/>
              </a:rPr>
              <a:t>Docklands Security Bank of Norland offre des services bancaires </a:t>
            </a:r>
            <a:r>
              <a:rPr lang="fr-FR" sz="2200" dirty="0" smtClean="0">
                <a:cs typeface="ＭＳ Ｐゴシック" pitchFamily="34" charset="-128"/>
              </a:rPr>
              <a:t>à de grands groupes, des pouvoirs publics, des investisseurs institutionnels, des petites et moyennes entreprises et des particuliers.</a:t>
            </a:r>
          </a:p>
          <a:p>
            <a:pPr algn="just">
              <a:buFontTx/>
              <a:buChar char="-"/>
            </a:pPr>
            <a:r>
              <a:rPr lang="fr-FR" sz="2200" b="1" dirty="0" smtClean="0">
                <a:cs typeface="ＭＳ Ｐゴシック" pitchFamily="34" charset="-128"/>
              </a:rPr>
              <a:t>Siège social : </a:t>
            </a:r>
            <a:r>
              <a:rPr lang="fr-FR" sz="2200" dirty="0" smtClean="0">
                <a:cs typeface="ＭＳ Ｐゴシック" pitchFamily="34" charset="-128"/>
              </a:rPr>
              <a:t>Docklands Security Bank of Norland, DSBN Homestead Building, Blankenberg 654321.</a:t>
            </a:r>
          </a:p>
          <a:p>
            <a:pPr algn="just">
              <a:buFontTx/>
              <a:buChar char="-"/>
            </a:pPr>
            <a:r>
              <a:rPr lang="fr-FR" sz="2200" b="1" dirty="0" smtClean="0">
                <a:cs typeface="ＭＳ Ｐゴシック" pitchFamily="34" charset="-128"/>
              </a:rPr>
              <a:t>Cadres supérieurs et dirigeants : </a:t>
            </a:r>
            <a:r>
              <a:rPr lang="fr-FR" sz="2200" dirty="0" smtClean="0">
                <a:cs typeface="ＭＳ Ｐゴシック" pitchFamily="34" charset="-128"/>
              </a:rPr>
              <a:t>Président du Conseil d’administration (hors équipe de direction), Directeur général, Coordinateur en chef et directeur financier, Secrétaire générale, Chef des relations investisseurs, Chef de l’audit interne et Directeur administratif.</a:t>
            </a:r>
          </a:p>
          <a:p>
            <a:pPr>
              <a:buFontTx/>
              <a:buChar char="-"/>
            </a:pPr>
            <a:endParaRPr lang="en-US" sz="2400" dirty="0" smtClean="0">
              <a:cs typeface="ＭＳ Ｐゴシック" pitchFamily="34" charset="-128"/>
            </a:endParaRPr>
          </a:p>
          <a:p>
            <a:pPr>
              <a:buFontTx/>
              <a:buChar char="-"/>
            </a:pPr>
            <a:endParaRPr lang="en-US" sz="2400" dirty="0" smtClean="0">
              <a:cs typeface="ＭＳ Ｐゴシック" pitchFamily="34" charset="-128"/>
            </a:endParaRPr>
          </a:p>
          <a:p>
            <a:pPr>
              <a:buFont typeface="Arial" pitchFamily="34" charset="0"/>
              <a:buNone/>
            </a:pPr>
            <a:endParaRPr lang="pt-PT" sz="2800" dirty="0" smtClean="0">
              <a:cs typeface="ＭＳ Ｐゴシック" pitchFamily="34" charset="-128"/>
            </a:endParaRPr>
          </a:p>
        </p:txBody>
      </p:sp>
      <p:sp>
        <p:nvSpPr>
          <p:cNvPr id="27650" name="Title 1"/>
          <p:cNvSpPr>
            <a:spLocks noGrp="1"/>
          </p:cNvSpPr>
          <p:nvPr>
            <p:ph type="title"/>
          </p:nvPr>
        </p:nvSpPr>
        <p:spPr>
          <a:xfrm>
            <a:off x="457200" y="182563"/>
            <a:ext cx="8229600" cy="774700"/>
          </a:xfrm>
        </p:spPr>
        <p:txBody>
          <a:bodyPr/>
          <a:lstStyle/>
          <a:p>
            <a:r>
              <a:rPr lang="fr-FR" b="1" dirty="0" smtClean="0"/>
              <a:t>Présentation et acteurs clés</a:t>
            </a:r>
          </a:p>
        </p:txBody>
      </p:sp>
      <p:sp>
        <p:nvSpPr>
          <p:cNvPr id="27651" name="Čuvar mesta za broj slajda 1"/>
          <p:cNvSpPr>
            <a:spLocks noGrp="1"/>
          </p:cNvSpPr>
          <p:nvPr>
            <p:ph type="sldNum" sz="quarter" idx="12"/>
          </p:nvPr>
        </p:nvSpPr>
        <p:spPr bwMode="auto">
          <a:noFill/>
          <a:ln>
            <a:miter lim="800000"/>
            <a:headEnd/>
            <a:tailEnd/>
          </a:ln>
        </p:spPr>
        <p:txBody>
          <a:bodyPr/>
          <a:lstStyle/>
          <a:p>
            <a:r>
              <a:rPr lang="en-US" dirty="0"/>
              <a:t>!</a:t>
            </a:r>
            <a:fld id="{55778DEB-AFD1-435D-B15E-186F31196E21}" type="slidenum">
              <a:rPr lang="en-US"/>
              <a:pPr/>
              <a:t>8</a:t>
            </a:fld>
            <a:endParaRPr lang="en-US" dirty="0"/>
          </a:p>
        </p:txBody>
      </p:sp>
      <p:pic>
        <p:nvPicPr>
          <p:cNvPr id="27652" name="Slika 5" descr="C:\Users\B.Stam\Desktop\DSBN.jpg"/>
          <p:cNvPicPr>
            <a:picLocks noChangeAspect="1" noChangeArrowheads="1"/>
          </p:cNvPicPr>
          <p:nvPr/>
        </p:nvPicPr>
        <p:blipFill>
          <a:blip r:embed="rId3"/>
          <a:srcRect/>
          <a:stretch>
            <a:fillRect/>
          </a:stretch>
        </p:blipFill>
        <p:spPr bwMode="auto">
          <a:xfrm>
            <a:off x="5422900" y="1192213"/>
            <a:ext cx="3122613" cy="917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29698"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en-GB" sz="5400" b="1" dirty="0">
                <a:latin typeface="Calibri" pitchFamily="34" charset="0"/>
              </a:rPr>
              <a:t>Questions</a:t>
            </a:r>
          </a:p>
        </p:txBody>
      </p:sp>
      <p:sp>
        <p:nvSpPr>
          <p:cNvPr id="29699" name="Čuvar mesta za broj slajda 1"/>
          <p:cNvSpPr>
            <a:spLocks noGrp="1"/>
          </p:cNvSpPr>
          <p:nvPr>
            <p:ph type="sldNum" sz="quarter" idx="12"/>
          </p:nvPr>
        </p:nvSpPr>
        <p:spPr bwMode="auto">
          <a:noFill/>
          <a:ln>
            <a:miter lim="800000"/>
            <a:headEnd/>
            <a:tailEnd/>
          </a:ln>
        </p:spPr>
        <p:txBody>
          <a:bodyPr/>
          <a:lstStyle/>
          <a:p>
            <a:r>
              <a:rPr lang="en-US" dirty="0"/>
              <a:t>!</a:t>
            </a:r>
            <a:fld id="{717F577D-9031-45D4-886F-FBAA6A88045F}" type="slidenum">
              <a:rPr lang="en-US"/>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6494</TotalTime>
  <Words>1041</Words>
  <Application>Microsoft Office PowerPoint</Application>
  <PresentationFormat>Affichage à l'écran (4:3)</PresentationFormat>
  <Paragraphs>209</Paragraphs>
  <Slides>27</Slides>
  <Notes>24</Notes>
  <HiddenSlides>0</HiddenSlides>
  <MMClips>0</MMClips>
  <ScaleCrop>false</ScaleCrop>
  <HeadingPairs>
    <vt:vector size="4" baseType="variant">
      <vt:variant>
        <vt:lpstr>Thème</vt:lpstr>
      </vt:variant>
      <vt:variant>
        <vt:i4>1</vt:i4>
      </vt:variant>
      <vt:variant>
        <vt:lpstr>Titres des diapositives</vt:lpstr>
      </vt:variant>
      <vt:variant>
        <vt:i4>27</vt:i4>
      </vt:variant>
    </vt:vector>
  </HeadingPairs>
  <TitlesOfParts>
    <vt:vector size="28" baseType="lpstr">
      <vt:lpstr>Office Theme</vt:lpstr>
      <vt:lpstr>Cybercriminalité : formation complémentaire pour les juges et les procureurs</vt:lpstr>
      <vt:lpstr>Plan de la session</vt:lpstr>
      <vt:lpstr>Objectifs de la session</vt:lpstr>
      <vt:lpstr>1re partie : Présentation et acteurs clés</vt:lpstr>
      <vt:lpstr>Présentation et acteurs clés</vt:lpstr>
      <vt:lpstr>Présentation et acteurs clés</vt:lpstr>
      <vt:lpstr>Présentation et acteurs clés</vt:lpstr>
      <vt:lpstr>Présentation et acteurs clés</vt:lpstr>
      <vt:lpstr>Diapositive 9</vt:lpstr>
      <vt:lpstr>2e partie : Structure de l’affaire </vt:lpstr>
      <vt:lpstr>Structure de l’affaire</vt:lpstr>
      <vt:lpstr>Structure de l’affaire</vt:lpstr>
      <vt:lpstr>Structure de l’affaire</vt:lpstr>
      <vt:lpstr>Diapositive 14</vt:lpstr>
      <vt:lpstr>3e partie : Perpétration</vt:lpstr>
      <vt:lpstr>Perpétration</vt:lpstr>
      <vt:lpstr>Perpétration</vt:lpstr>
      <vt:lpstr>Perpétration</vt:lpstr>
      <vt:lpstr>Perpétration</vt:lpstr>
      <vt:lpstr>Diapositive 20</vt:lpstr>
      <vt:lpstr>4e partie : Début des investigations</vt:lpstr>
      <vt:lpstr>Début des investigations</vt:lpstr>
      <vt:lpstr>Début des investigations</vt:lpstr>
      <vt:lpstr>Preuves électroniques essentielles</vt:lpstr>
      <vt:lpstr>Diapositive 25</vt:lpstr>
      <vt:lpstr>Synthèse</vt:lpstr>
      <vt:lpstr>Diapositive 27</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Magali</cp:lastModifiedBy>
  <cp:revision>199</cp:revision>
  <dcterms:created xsi:type="dcterms:W3CDTF">2012-01-26T09:33:22Z</dcterms:created>
  <dcterms:modified xsi:type="dcterms:W3CDTF">2018-05-22T09:28:58Z</dcterms:modified>
</cp:coreProperties>
</file>